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8" r:id="rId2"/>
    <p:sldId id="289" r:id="rId3"/>
    <p:sldId id="280" r:id="rId4"/>
    <p:sldId id="281" r:id="rId5"/>
    <p:sldId id="282" r:id="rId6"/>
    <p:sldId id="291" r:id="rId7"/>
    <p:sldId id="283" r:id="rId8"/>
    <p:sldId id="284" r:id="rId9"/>
    <p:sldId id="285" r:id="rId10"/>
    <p:sldId id="286" r:id="rId11"/>
    <p:sldId id="28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gtenberg, Heather" initials="LH" lastIdx="25" clrIdx="0">
    <p:extLst>
      <p:ext uri="{19B8F6BF-5375-455C-9EA6-DF929625EA0E}">
        <p15:presenceInfo xmlns:p15="http://schemas.microsoft.com/office/powerpoint/2012/main" userId="S-1-5-21-2897864826-1342313868-2149159340-69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30T11:17:27.948" idx="2">
    <p:pos x="10" y="10"/>
    <p:text/>
    <p:extLst>
      <p:ext uri="{C676402C-5697-4E1C-873F-D02D1690AC5C}">
        <p15:threadingInfo xmlns:p15="http://schemas.microsoft.com/office/powerpoint/2012/main" timeZoneBias="480"/>
      </p:ext>
    </p:extLst>
  </p:cm>
  <p:cm authorId="1" dt="2020-01-30T11:17:54.110" idx="4">
    <p:pos x="106" y="106"/>
    <p:text>remove they after if at the beginning of the sentence and the comma after one. Move Quick Writing Task to the left a bit.</p:text>
    <p:extLst>
      <p:ext uri="{C676402C-5697-4E1C-873F-D02D1690AC5C}">
        <p15:threadingInfo xmlns:p15="http://schemas.microsoft.com/office/powerpoint/2012/main" timeZoneBias="480"/>
      </p:ext>
    </p:extLst>
  </p:cm>
</p:cmLst>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2C6F41-3D96-4C4C-AC7B-93933ED47FF2}" type="doc">
      <dgm:prSet loTypeId="urn:microsoft.com/office/officeart/2016/7/layout/VerticalDownArrowProcess" loCatId="process" qsTypeId="urn:microsoft.com/office/officeart/2005/8/quickstyle/simple2" qsCatId="simple" csTypeId="urn:microsoft.com/office/officeart/2005/8/colors/colorful2" csCatId="colorful" phldr="1"/>
      <dgm:spPr/>
      <dgm:t>
        <a:bodyPr/>
        <a:lstStyle/>
        <a:p>
          <a:endParaRPr lang="en-US"/>
        </a:p>
      </dgm:t>
    </dgm:pt>
    <dgm:pt modelId="{3F5D5D56-18BC-4B5E-A5B8-9A3CA80A78B2}">
      <dgm:prSet/>
      <dgm:spPr/>
      <dgm:t>
        <a:bodyPr/>
        <a:lstStyle/>
        <a:p>
          <a:r>
            <a:rPr lang="en-US"/>
            <a:t>List</a:t>
          </a:r>
        </a:p>
      </dgm:t>
    </dgm:pt>
    <dgm:pt modelId="{28282D2F-83B2-4A51-82AE-EB4F8195B958}" type="parTrans" cxnId="{247E58EB-6CC9-460F-90E1-E218DA694B10}">
      <dgm:prSet/>
      <dgm:spPr/>
      <dgm:t>
        <a:bodyPr/>
        <a:lstStyle/>
        <a:p>
          <a:endParaRPr lang="en-US"/>
        </a:p>
      </dgm:t>
    </dgm:pt>
    <dgm:pt modelId="{135B0ABE-F9E7-4256-AA67-D3B9303CF2D7}" type="sibTrans" cxnId="{247E58EB-6CC9-460F-90E1-E218DA694B10}">
      <dgm:prSet/>
      <dgm:spPr/>
      <dgm:t>
        <a:bodyPr/>
        <a:lstStyle/>
        <a:p>
          <a:endParaRPr lang="en-US"/>
        </a:p>
      </dgm:t>
    </dgm:pt>
    <dgm:pt modelId="{3604515D-B607-4618-9253-DB9EC05206B0}">
      <dgm:prSet custT="1"/>
      <dgm:spPr/>
      <dgm:t>
        <a:bodyPr/>
        <a:lstStyle/>
        <a:p>
          <a:r>
            <a:rPr lang="en-US" sz="1800" dirty="0"/>
            <a:t>requirements for jury service</a:t>
          </a:r>
          <a:r>
            <a:rPr lang="en-US" sz="1200" dirty="0"/>
            <a:t>.</a:t>
          </a:r>
        </a:p>
      </dgm:t>
    </dgm:pt>
    <dgm:pt modelId="{9C30A9F3-AC72-4D2F-94B3-AC3D44A5F480}" type="parTrans" cxnId="{F76BC632-A0D6-49F5-992A-6C552FC31930}">
      <dgm:prSet/>
      <dgm:spPr/>
      <dgm:t>
        <a:bodyPr/>
        <a:lstStyle/>
        <a:p>
          <a:endParaRPr lang="en-US"/>
        </a:p>
      </dgm:t>
    </dgm:pt>
    <dgm:pt modelId="{6BA6BDA6-843C-4F4F-9977-39CEF15D3844}" type="sibTrans" cxnId="{F76BC632-A0D6-49F5-992A-6C552FC31930}">
      <dgm:prSet/>
      <dgm:spPr/>
      <dgm:t>
        <a:bodyPr/>
        <a:lstStyle/>
        <a:p>
          <a:endParaRPr lang="en-US"/>
        </a:p>
      </dgm:t>
    </dgm:pt>
    <dgm:pt modelId="{F57B55F1-609C-475F-9282-106E0D8C0A89}">
      <dgm:prSet/>
      <dgm:spPr/>
      <dgm:t>
        <a:bodyPr/>
        <a:lstStyle/>
        <a:p>
          <a:r>
            <a:rPr lang="en-US"/>
            <a:t>Define</a:t>
          </a:r>
        </a:p>
      </dgm:t>
    </dgm:pt>
    <dgm:pt modelId="{F2552E52-B32E-4101-B9A4-B5EAB6E2D68C}" type="parTrans" cxnId="{F40601E9-5498-4444-9B33-B2650F8A9D84}">
      <dgm:prSet/>
      <dgm:spPr/>
      <dgm:t>
        <a:bodyPr/>
        <a:lstStyle/>
        <a:p>
          <a:endParaRPr lang="en-US"/>
        </a:p>
      </dgm:t>
    </dgm:pt>
    <dgm:pt modelId="{B0F9242E-242E-4B8B-8B36-A2DBD8A70B66}" type="sibTrans" cxnId="{F40601E9-5498-4444-9B33-B2650F8A9D84}">
      <dgm:prSet/>
      <dgm:spPr/>
      <dgm:t>
        <a:bodyPr/>
        <a:lstStyle/>
        <a:p>
          <a:endParaRPr lang="en-US"/>
        </a:p>
      </dgm:t>
    </dgm:pt>
    <dgm:pt modelId="{F6DB59E7-44AB-44A1-9468-1A34CE275FBF}">
      <dgm:prSet custT="1"/>
      <dgm:spPr/>
      <dgm:t>
        <a:bodyPr/>
        <a:lstStyle/>
        <a:p>
          <a:r>
            <a:rPr lang="en-US" sz="2000" dirty="0"/>
            <a:t>a diverse jury</a:t>
          </a:r>
          <a:r>
            <a:rPr lang="en-US" sz="1200" dirty="0"/>
            <a:t>.</a:t>
          </a:r>
        </a:p>
      </dgm:t>
    </dgm:pt>
    <dgm:pt modelId="{F25EC262-2985-40F4-9B20-0B8390CACD3A}" type="parTrans" cxnId="{517C8442-FD66-4C01-86B6-272FAA9C31F2}">
      <dgm:prSet/>
      <dgm:spPr/>
      <dgm:t>
        <a:bodyPr/>
        <a:lstStyle/>
        <a:p>
          <a:endParaRPr lang="en-US"/>
        </a:p>
      </dgm:t>
    </dgm:pt>
    <dgm:pt modelId="{FD8BB93F-E92E-4AD3-AE15-52DF9E42D692}" type="sibTrans" cxnId="{517C8442-FD66-4C01-86B6-272FAA9C31F2}">
      <dgm:prSet/>
      <dgm:spPr/>
      <dgm:t>
        <a:bodyPr/>
        <a:lstStyle/>
        <a:p>
          <a:endParaRPr lang="en-US"/>
        </a:p>
      </dgm:t>
    </dgm:pt>
    <dgm:pt modelId="{E2E61F8E-E41D-4559-89C7-9EB7A2B83E72}">
      <dgm:prSet/>
      <dgm:spPr/>
      <dgm:t>
        <a:bodyPr/>
        <a:lstStyle/>
        <a:p>
          <a:r>
            <a:rPr lang="en-US"/>
            <a:t>Identify</a:t>
          </a:r>
        </a:p>
      </dgm:t>
    </dgm:pt>
    <dgm:pt modelId="{9CF29537-8563-43E8-9B12-CF0A86B37DE1}" type="parTrans" cxnId="{9D5BF047-2479-42C7-B3E7-0B3E5D4DF8E4}">
      <dgm:prSet/>
      <dgm:spPr/>
      <dgm:t>
        <a:bodyPr/>
        <a:lstStyle/>
        <a:p>
          <a:endParaRPr lang="en-US"/>
        </a:p>
      </dgm:t>
    </dgm:pt>
    <dgm:pt modelId="{FA6F8499-D720-41CD-91A2-4298A74DF618}" type="sibTrans" cxnId="{9D5BF047-2479-42C7-B3E7-0B3E5D4DF8E4}">
      <dgm:prSet/>
      <dgm:spPr/>
      <dgm:t>
        <a:bodyPr/>
        <a:lstStyle/>
        <a:p>
          <a:endParaRPr lang="en-US"/>
        </a:p>
      </dgm:t>
    </dgm:pt>
    <dgm:pt modelId="{D2C6DC32-6257-490F-94ED-355616894D6B}">
      <dgm:prSet custT="1"/>
      <dgm:spPr/>
      <dgm:t>
        <a:bodyPr/>
        <a:lstStyle/>
        <a:p>
          <a:r>
            <a:rPr lang="en-US" sz="2000" dirty="0"/>
            <a:t>benefits from having diverse juries</a:t>
          </a:r>
          <a:r>
            <a:rPr lang="en-US" sz="1200" dirty="0"/>
            <a:t>. </a:t>
          </a:r>
        </a:p>
      </dgm:t>
    </dgm:pt>
    <dgm:pt modelId="{5C1D87F7-04DB-4A10-BC2A-38A4BFD6F7C9}" type="parTrans" cxnId="{180ED21A-10CA-4861-BFAB-10B642AC342E}">
      <dgm:prSet/>
      <dgm:spPr/>
      <dgm:t>
        <a:bodyPr/>
        <a:lstStyle/>
        <a:p>
          <a:endParaRPr lang="en-US"/>
        </a:p>
      </dgm:t>
    </dgm:pt>
    <dgm:pt modelId="{A9397F4F-7429-41E4-8625-885876C3DBDC}" type="sibTrans" cxnId="{180ED21A-10CA-4861-BFAB-10B642AC342E}">
      <dgm:prSet/>
      <dgm:spPr/>
      <dgm:t>
        <a:bodyPr/>
        <a:lstStyle/>
        <a:p>
          <a:endParaRPr lang="en-US"/>
        </a:p>
      </dgm:t>
    </dgm:pt>
    <dgm:pt modelId="{2C975977-3BFC-404D-9D97-75B581436618}">
      <dgm:prSet/>
      <dgm:spPr/>
      <dgm:t>
        <a:bodyPr/>
        <a:lstStyle/>
        <a:p>
          <a:r>
            <a:rPr lang="en-US"/>
            <a:t>Identify</a:t>
          </a:r>
        </a:p>
      </dgm:t>
    </dgm:pt>
    <dgm:pt modelId="{F1FC4A7F-A567-4A5D-A403-CA5839CF8481}" type="parTrans" cxnId="{A2EF7AAE-1B13-46FB-A23B-81ADB03DEE34}">
      <dgm:prSet/>
      <dgm:spPr/>
      <dgm:t>
        <a:bodyPr/>
        <a:lstStyle/>
        <a:p>
          <a:endParaRPr lang="en-US"/>
        </a:p>
      </dgm:t>
    </dgm:pt>
    <dgm:pt modelId="{D51BD49F-F377-4EDD-856E-604AEA03CF6F}" type="sibTrans" cxnId="{A2EF7AAE-1B13-46FB-A23B-81ADB03DEE34}">
      <dgm:prSet/>
      <dgm:spPr/>
      <dgm:t>
        <a:bodyPr/>
        <a:lstStyle/>
        <a:p>
          <a:endParaRPr lang="en-US"/>
        </a:p>
      </dgm:t>
    </dgm:pt>
    <dgm:pt modelId="{309DD025-FF33-43AF-B485-03DD5514340F}">
      <dgm:prSet custT="1"/>
      <dgm:spPr/>
      <dgm:t>
        <a:bodyPr/>
        <a:lstStyle/>
        <a:p>
          <a:r>
            <a:rPr lang="en-US" sz="2000" dirty="0"/>
            <a:t>obstacles to diverse juries</a:t>
          </a:r>
          <a:r>
            <a:rPr lang="en-US" sz="1200" dirty="0"/>
            <a:t>.</a:t>
          </a:r>
        </a:p>
      </dgm:t>
    </dgm:pt>
    <dgm:pt modelId="{83F9960D-C5D2-4A09-986A-45B37A7A400E}" type="parTrans" cxnId="{07407FB6-8938-4E0D-B237-815FE3B9B08A}">
      <dgm:prSet/>
      <dgm:spPr/>
      <dgm:t>
        <a:bodyPr/>
        <a:lstStyle/>
        <a:p>
          <a:endParaRPr lang="en-US"/>
        </a:p>
      </dgm:t>
    </dgm:pt>
    <dgm:pt modelId="{45C49748-8E2E-442A-A769-7983F82B91A4}" type="sibTrans" cxnId="{07407FB6-8938-4E0D-B237-815FE3B9B08A}">
      <dgm:prSet/>
      <dgm:spPr/>
      <dgm:t>
        <a:bodyPr/>
        <a:lstStyle/>
        <a:p>
          <a:endParaRPr lang="en-US"/>
        </a:p>
      </dgm:t>
    </dgm:pt>
    <dgm:pt modelId="{0507F524-851A-4C6B-8F0F-436B6A59CCCF}">
      <dgm:prSet/>
      <dgm:spPr/>
      <dgm:t>
        <a:bodyPr/>
        <a:lstStyle/>
        <a:p>
          <a:r>
            <a:rPr lang="en-US"/>
            <a:t>List</a:t>
          </a:r>
        </a:p>
      </dgm:t>
    </dgm:pt>
    <dgm:pt modelId="{236D6BD3-689C-4013-B9DA-22BC1B0F62B7}" type="parTrans" cxnId="{AE36FA81-8037-47DF-A159-2EBD6CF8F1AC}">
      <dgm:prSet/>
      <dgm:spPr/>
      <dgm:t>
        <a:bodyPr/>
        <a:lstStyle/>
        <a:p>
          <a:endParaRPr lang="en-US"/>
        </a:p>
      </dgm:t>
    </dgm:pt>
    <dgm:pt modelId="{363C38E2-4FF4-4211-8F5B-15578B06325E}" type="sibTrans" cxnId="{AE36FA81-8037-47DF-A159-2EBD6CF8F1AC}">
      <dgm:prSet/>
      <dgm:spPr/>
      <dgm:t>
        <a:bodyPr/>
        <a:lstStyle/>
        <a:p>
          <a:endParaRPr lang="en-US"/>
        </a:p>
      </dgm:t>
    </dgm:pt>
    <dgm:pt modelId="{B095EB68-A0F7-43B1-BBD0-D6A0A6E948FC}">
      <dgm:prSet custT="1"/>
      <dgm:spPr/>
      <dgm:t>
        <a:bodyPr/>
        <a:lstStyle/>
        <a:p>
          <a:r>
            <a:rPr lang="en-US" sz="2000" dirty="0"/>
            <a:t>criteria used by </a:t>
          </a:r>
          <a:r>
            <a:rPr lang="en-US" sz="2000" dirty="0" smtClean="0"/>
            <a:t>Jury Administrators </a:t>
          </a:r>
          <a:r>
            <a:rPr lang="en-US" sz="2000" dirty="0"/>
            <a:t>in selecting potential jurors for the jury pool.</a:t>
          </a:r>
        </a:p>
      </dgm:t>
    </dgm:pt>
    <dgm:pt modelId="{C6ECFC20-D62B-414A-9383-86571FF43491}" type="parTrans" cxnId="{029B633C-A809-4A38-AE03-82184AB9B81F}">
      <dgm:prSet/>
      <dgm:spPr/>
      <dgm:t>
        <a:bodyPr/>
        <a:lstStyle/>
        <a:p>
          <a:endParaRPr lang="en-US"/>
        </a:p>
      </dgm:t>
    </dgm:pt>
    <dgm:pt modelId="{4FE371CE-5F71-48DF-A557-43863EE6CF96}" type="sibTrans" cxnId="{029B633C-A809-4A38-AE03-82184AB9B81F}">
      <dgm:prSet/>
      <dgm:spPr/>
      <dgm:t>
        <a:bodyPr/>
        <a:lstStyle/>
        <a:p>
          <a:endParaRPr lang="en-US"/>
        </a:p>
      </dgm:t>
    </dgm:pt>
    <dgm:pt modelId="{6C39B5AC-8DE6-4374-B253-8E0D191C52F7}">
      <dgm:prSet/>
      <dgm:spPr/>
      <dgm:t>
        <a:bodyPr/>
        <a:lstStyle/>
        <a:p>
          <a:r>
            <a:rPr lang="en-US"/>
            <a:t>Be</a:t>
          </a:r>
        </a:p>
      </dgm:t>
    </dgm:pt>
    <dgm:pt modelId="{213935A3-CC65-42D6-B098-4C39DA776979}" type="parTrans" cxnId="{6626E2D7-9A57-4C71-B0A9-27EEC97BF9B4}">
      <dgm:prSet/>
      <dgm:spPr/>
      <dgm:t>
        <a:bodyPr/>
        <a:lstStyle/>
        <a:p>
          <a:endParaRPr lang="en-US"/>
        </a:p>
      </dgm:t>
    </dgm:pt>
    <dgm:pt modelId="{F6FED288-34DA-4F3B-BF35-02FB1D287094}" type="sibTrans" cxnId="{6626E2D7-9A57-4C71-B0A9-27EEC97BF9B4}">
      <dgm:prSet/>
      <dgm:spPr/>
      <dgm:t>
        <a:bodyPr/>
        <a:lstStyle/>
        <a:p>
          <a:endParaRPr lang="en-US"/>
        </a:p>
      </dgm:t>
    </dgm:pt>
    <dgm:pt modelId="{C32C325A-AF2F-4C43-B71F-B4DB9360BA2A}">
      <dgm:prSet custT="1"/>
      <dgm:spPr/>
      <dgm:t>
        <a:bodyPr/>
        <a:lstStyle/>
        <a:p>
          <a:r>
            <a:rPr lang="en-US" sz="2000" dirty="0"/>
            <a:t>motivated to serve on juries when summoned</a:t>
          </a:r>
          <a:r>
            <a:rPr lang="en-US" sz="1200" dirty="0"/>
            <a:t>. </a:t>
          </a:r>
          <a:br>
            <a:rPr lang="en-US" sz="1200" dirty="0"/>
          </a:br>
          <a:endParaRPr lang="en-US" sz="1200" dirty="0"/>
        </a:p>
      </dgm:t>
    </dgm:pt>
    <dgm:pt modelId="{EBFEF255-B7C7-4050-B4BA-C5451B51B5C7}" type="parTrans" cxnId="{FEA2B1FE-D9E6-4F31-80AC-2E56686BEABF}">
      <dgm:prSet/>
      <dgm:spPr/>
      <dgm:t>
        <a:bodyPr/>
        <a:lstStyle/>
        <a:p>
          <a:endParaRPr lang="en-US"/>
        </a:p>
      </dgm:t>
    </dgm:pt>
    <dgm:pt modelId="{20E6D454-1F18-43A9-8269-8C0FB8501261}" type="sibTrans" cxnId="{FEA2B1FE-D9E6-4F31-80AC-2E56686BEABF}">
      <dgm:prSet/>
      <dgm:spPr/>
      <dgm:t>
        <a:bodyPr/>
        <a:lstStyle/>
        <a:p>
          <a:endParaRPr lang="en-US"/>
        </a:p>
      </dgm:t>
    </dgm:pt>
    <dgm:pt modelId="{F94BA521-8561-4D47-A322-50E634A8C3FC}" type="pres">
      <dgm:prSet presAssocID="{BC2C6F41-3D96-4C4C-AC7B-93933ED47FF2}" presName="Name0" presStyleCnt="0">
        <dgm:presLayoutVars>
          <dgm:dir/>
          <dgm:animLvl val="lvl"/>
          <dgm:resizeHandles val="exact"/>
        </dgm:presLayoutVars>
      </dgm:prSet>
      <dgm:spPr/>
      <dgm:t>
        <a:bodyPr/>
        <a:lstStyle/>
        <a:p>
          <a:endParaRPr lang="en-US"/>
        </a:p>
      </dgm:t>
    </dgm:pt>
    <dgm:pt modelId="{791F7747-972D-4961-907A-BB4E733CF646}" type="pres">
      <dgm:prSet presAssocID="{6C39B5AC-8DE6-4374-B253-8E0D191C52F7}" presName="boxAndChildren" presStyleCnt="0"/>
      <dgm:spPr/>
    </dgm:pt>
    <dgm:pt modelId="{59DF5E99-28AB-4912-B0FC-E0B9FC8729E0}" type="pres">
      <dgm:prSet presAssocID="{6C39B5AC-8DE6-4374-B253-8E0D191C52F7}" presName="parentTextBox" presStyleLbl="alignNode1" presStyleIdx="0" presStyleCnt="6"/>
      <dgm:spPr/>
      <dgm:t>
        <a:bodyPr/>
        <a:lstStyle/>
        <a:p>
          <a:endParaRPr lang="en-US"/>
        </a:p>
      </dgm:t>
    </dgm:pt>
    <dgm:pt modelId="{B4444DFE-2534-4A82-80A5-FDFC7949683A}" type="pres">
      <dgm:prSet presAssocID="{6C39B5AC-8DE6-4374-B253-8E0D191C52F7}" presName="descendantBox" presStyleLbl="bgAccFollowNode1" presStyleIdx="0" presStyleCnt="6"/>
      <dgm:spPr/>
      <dgm:t>
        <a:bodyPr/>
        <a:lstStyle/>
        <a:p>
          <a:endParaRPr lang="en-US"/>
        </a:p>
      </dgm:t>
    </dgm:pt>
    <dgm:pt modelId="{B919263A-4B9D-49EE-86EB-360741800CD4}" type="pres">
      <dgm:prSet presAssocID="{363C38E2-4FF4-4211-8F5B-15578B06325E}" presName="sp" presStyleCnt="0"/>
      <dgm:spPr/>
    </dgm:pt>
    <dgm:pt modelId="{9AADA44E-B0E6-48A2-A032-466F9FAE22FC}" type="pres">
      <dgm:prSet presAssocID="{0507F524-851A-4C6B-8F0F-436B6A59CCCF}" presName="arrowAndChildren" presStyleCnt="0"/>
      <dgm:spPr/>
    </dgm:pt>
    <dgm:pt modelId="{E88318B1-A563-43D5-BE8C-138555A4BA7D}" type="pres">
      <dgm:prSet presAssocID="{0507F524-851A-4C6B-8F0F-436B6A59CCCF}" presName="parentTextArrow" presStyleLbl="node1" presStyleIdx="0" presStyleCnt="0"/>
      <dgm:spPr/>
      <dgm:t>
        <a:bodyPr/>
        <a:lstStyle/>
        <a:p>
          <a:endParaRPr lang="en-US"/>
        </a:p>
      </dgm:t>
    </dgm:pt>
    <dgm:pt modelId="{A927FD9D-0561-4C63-9666-CF7460DEEAB6}" type="pres">
      <dgm:prSet presAssocID="{0507F524-851A-4C6B-8F0F-436B6A59CCCF}" presName="arrow" presStyleLbl="alignNode1" presStyleIdx="1" presStyleCnt="6"/>
      <dgm:spPr/>
      <dgm:t>
        <a:bodyPr/>
        <a:lstStyle/>
        <a:p>
          <a:endParaRPr lang="en-US"/>
        </a:p>
      </dgm:t>
    </dgm:pt>
    <dgm:pt modelId="{89A90D89-6DB8-406E-8748-09A4CEA8EDCF}" type="pres">
      <dgm:prSet presAssocID="{0507F524-851A-4C6B-8F0F-436B6A59CCCF}" presName="descendantArrow" presStyleLbl="bgAccFollowNode1" presStyleIdx="1" presStyleCnt="6"/>
      <dgm:spPr/>
      <dgm:t>
        <a:bodyPr/>
        <a:lstStyle/>
        <a:p>
          <a:endParaRPr lang="en-US"/>
        </a:p>
      </dgm:t>
    </dgm:pt>
    <dgm:pt modelId="{2817CFF3-5C3F-4FA2-8C24-9C60D20EED3C}" type="pres">
      <dgm:prSet presAssocID="{D51BD49F-F377-4EDD-856E-604AEA03CF6F}" presName="sp" presStyleCnt="0"/>
      <dgm:spPr/>
    </dgm:pt>
    <dgm:pt modelId="{BC930B9D-0D54-4B03-8225-5E3FB811C429}" type="pres">
      <dgm:prSet presAssocID="{2C975977-3BFC-404D-9D97-75B581436618}" presName="arrowAndChildren" presStyleCnt="0"/>
      <dgm:spPr/>
    </dgm:pt>
    <dgm:pt modelId="{FBAA0D37-AB42-488C-9A0E-8875CF6BCB4A}" type="pres">
      <dgm:prSet presAssocID="{2C975977-3BFC-404D-9D97-75B581436618}" presName="parentTextArrow" presStyleLbl="node1" presStyleIdx="0" presStyleCnt="0"/>
      <dgm:spPr/>
      <dgm:t>
        <a:bodyPr/>
        <a:lstStyle/>
        <a:p>
          <a:endParaRPr lang="en-US"/>
        </a:p>
      </dgm:t>
    </dgm:pt>
    <dgm:pt modelId="{57536AEC-7FDD-457A-989A-55FC32C96EEC}" type="pres">
      <dgm:prSet presAssocID="{2C975977-3BFC-404D-9D97-75B581436618}" presName="arrow" presStyleLbl="alignNode1" presStyleIdx="2" presStyleCnt="6"/>
      <dgm:spPr/>
      <dgm:t>
        <a:bodyPr/>
        <a:lstStyle/>
        <a:p>
          <a:endParaRPr lang="en-US"/>
        </a:p>
      </dgm:t>
    </dgm:pt>
    <dgm:pt modelId="{293D0B27-BE1D-41A5-96E6-42DCC7FC35EB}" type="pres">
      <dgm:prSet presAssocID="{2C975977-3BFC-404D-9D97-75B581436618}" presName="descendantArrow" presStyleLbl="bgAccFollowNode1" presStyleIdx="2" presStyleCnt="6"/>
      <dgm:spPr/>
      <dgm:t>
        <a:bodyPr/>
        <a:lstStyle/>
        <a:p>
          <a:endParaRPr lang="en-US"/>
        </a:p>
      </dgm:t>
    </dgm:pt>
    <dgm:pt modelId="{A7CBFCA8-47CF-4752-85FD-DF8DEEA990F7}" type="pres">
      <dgm:prSet presAssocID="{FA6F8499-D720-41CD-91A2-4298A74DF618}" presName="sp" presStyleCnt="0"/>
      <dgm:spPr/>
    </dgm:pt>
    <dgm:pt modelId="{5523D6CC-A183-436F-906F-A969CB9FB04D}" type="pres">
      <dgm:prSet presAssocID="{E2E61F8E-E41D-4559-89C7-9EB7A2B83E72}" presName="arrowAndChildren" presStyleCnt="0"/>
      <dgm:spPr/>
    </dgm:pt>
    <dgm:pt modelId="{8CC7C725-F0DA-43BE-BF33-09F19EAAE522}" type="pres">
      <dgm:prSet presAssocID="{E2E61F8E-E41D-4559-89C7-9EB7A2B83E72}" presName="parentTextArrow" presStyleLbl="node1" presStyleIdx="0" presStyleCnt="0"/>
      <dgm:spPr/>
      <dgm:t>
        <a:bodyPr/>
        <a:lstStyle/>
        <a:p>
          <a:endParaRPr lang="en-US"/>
        </a:p>
      </dgm:t>
    </dgm:pt>
    <dgm:pt modelId="{2E16667F-240D-4BE2-8A88-EADFB0193C9A}" type="pres">
      <dgm:prSet presAssocID="{E2E61F8E-E41D-4559-89C7-9EB7A2B83E72}" presName="arrow" presStyleLbl="alignNode1" presStyleIdx="3" presStyleCnt="6"/>
      <dgm:spPr/>
      <dgm:t>
        <a:bodyPr/>
        <a:lstStyle/>
        <a:p>
          <a:endParaRPr lang="en-US"/>
        </a:p>
      </dgm:t>
    </dgm:pt>
    <dgm:pt modelId="{80CF6D45-F68D-4C2E-B201-C7AE3F442DA7}" type="pres">
      <dgm:prSet presAssocID="{E2E61F8E-E41D-4559-89C7-9EB7A2B83E72}" presName="descendantArrow" presStyleLbl="bgAccFollowNode1" presStyleIdx="3" presStyleCnt="6"/>
      <dgm:spPr/>
      <dgm:t>
        <a:bodyPr/>
        <a:lstStyle/>
        <a:p>
          <a:endParaRPr lang="en-US"/>
        </a:p>
      </dgm:t>
    </dgm:pt>
    <dgm:pt modelId="{D8180D3C-DCFB-4CEE-8218-DF244987BA5B}" type="pres">
      <dgm:prSet presAssocID="{B0F9242E-242E-4B8B-8B36-A2DBD8A70B66}" presName="sp" presStyleCnt="0"/>
      <dgm:spPr/>
    </dgm:pt>
    <dgm:pt modelId="{C940B117-C709-412A-9945-D7BFF4C83708}" type="pres">
      <dgm:prSet presAssocID="{F57B55F1-609C-475F-9282-106E0D8C0A89}" presName="arrowAndChildren" presStyleCnt="0"/>
      <dgm:spPr/>
    </dgm:pt>
    <dgm:pt modelId="{5FA3E248-FF78-4652-A139-2E91395C5658}" type="pres">
      <dgm:prSet presAssocID="{F57B55F1-609C-475F-9282-106E0D8C0A89}" presName="parentTextArrow" presStyleLbl="node1" presStyleIdx="0" presStyleCnt="0"/>
      <dgm:spPr/>
      <dgm:t>
        <a:bodyPr/>
        <a:lstStyle/>
        <a:p>
          <a:endParaRPr lang="en-US"/>
        </a:p>
      </dgm:t>
    </dgm:pt>
    <dgm:pt modelId="{A613E2AD-0922-4E4F-8873-0328ABDEB9A6}" type="pres">
      <dgm:prSet presAssocID="{F57B55F1-609C-475F-9282-106E0D8C0A89}" presName="arrow" presStyleLbl="alignNode1" presStyleIdx="4" presStyleCnt="6"/>
      <dgm:spPr/>
      <dgm:t>
        <a:bodyPr/>
        <a:lstStyle/>
        <a:p>
          <a:endParaRPr lang="en-US"/>
        </a:p>
      </dgm:t>
    </dgm:pt>
    <dgm:pt modelId="{61A1845D-B2D8-4102-AEA3-6CF2A0F3097F}" type="pres">
      <dgm:prSet presAssocID="{F57B55F1-609C-475F-9282-106E0D8C0A89}" presName="descendantArrow" presStyleLbl="bgAccFollowNode1" presStyleIdx="4" presStyleCnt="6"/>
      <dgm:spPr/>
      <dgm:t>
        <a:bodyPr/>
        <a:lstStyle/>
        <a:p>
          <a:endParaRPr lang="en-US"/>
        </a:p>
      </dgm:t>
    </dgm:pt>
    <dgm:pt modelId="{FE91E78A-4437-4350-BF41-BE64BA742492}" type="pres">
      <dgm:prSet presAssocID="{135B0ABE-F9E7-4256-AA67-D3B9303CF2D7}" presName="sp" presStyleCnt="0"/>
      <dgm:spPr/>
    </dgm:pt>
    <dgm:pt modelId="{9AA4AED6-1F71-4C3F-A0FA-4216A2AF73C3}" type="pres">
      <dgm:prSet presAssocID="{3F5D5D56-18BC-4B5E-A5B8-9A3CA80A78B2}" presName="arrowAndChildren" presStyleCnt="0"/>
      <dgm:spPr/>
    </dgm:pt>
    <dgm:pt modelId="{FF123A64-D465-4C87-AA22-A55235F21419}" type="pres">
      <dgm:prSet presAssocID="{3F5D5D56-18BC-4B5E-A5B8-9A3CA80A78B2}" presName="parentTextArrow" presStyleLbl="node1" presStyleIdx="0" presStyleCnt="0"/>
      <dgm:spPr/>
      <dgm:t>
        <a:bodyPr/>
        <a:lstStyle/>
        <a:p>
          <a:endParaRPr lang="en-US"/>
        </a:p>
      </dgm:t>
    </dgm:pt>
    <dgm:pt modelId="{BA186DA0-85AF-49F6-9F10-F0B52C7E4E0D}" type="pres">
      <dgm:prSet presAssocID="{3F5D5D56-18BC-4B5E-A5B8-9A3CA80A78B2}" presName="arrow" presStyleLbl="alignNode1" presStyleIdx="5" presStyleCnt="6"/>
      <dgm:spPr/>
      <dgm:t>
        <a:bodyPr/>
        <a:lstStyle/>
        <a:p>
          <a:endParaRPr lang="en-US"/>
        </a:p>
      </dgm:t>
    </dgm:pt>
    <dgm:pt modelId="{E09C8C29-4D4F-4230-BFDB-E4C4A119BAED}" type="pres">
      <dgm:prSet presAssocID="{3F5D5D56-18BC-4B5E-A5B8-9A3CA80A78B2}" presName="descendantArrow" presStyleLbl="bgAccFollowNode1" presStyleIdx="5" presStyleCnt="6" custLinFactNeighborY="7882"/>
      <dgm:spPr/>
      <dgm:t>
        <a:bodyPr/>
        <a:lstStyle/>
        <a:p>
          <a:endParaRPr lang="en-US"/>
        </a:p>
      </dgm:t>
    </dgm:pt>
  </dgm:ptLst>
  <dgm:cxnLst>
    <dgm:cxn modelId="{C897E02E-F8E8-48EE-834E-431560318C67}" type="presOf" srcId="{6C39B5AC-8DE6-4374-B253-8E0D191C52F7}" destId="{59DF5E99-28AB-4912-B0FC-E0B9FC8729E0}" srcOrd="0" destOrd="0" presId="urn:microsoft.com/office/officeart/2016/7/layout/VerticalDownArrowProcess"/>
    <dgm:cxn modelId="{FEA2B1FE-D9E6-4F31-80AC-2E56686BEABF}" srcId="{6C39B5AC-8DE6-4374-B253-8E0D191C52F7}" destId="{C32C325A-AF2F-4C43-B71F-B4DB9360BA2A}" srcOrd="0" destOrd="0" parTransId="{EBFEF255-B7C7-4050-B4BA-C5451B51B5C7}" sibTransId="{20E6D454-1F18-43A9-8269-8C0FB8501261}"/>
    <dgm:cxn modelId="{6B89A166-280A-4632-9B27-FEC6FED884C6}" type="presOf" srcId="{309DD025-FF33-43AF-B485-03DD5514340F}" destId="{293D0B27-BE1D-41A5-96E6-42DCC7FC35EB}" srcOrd="0" destOrd="0" presId="urn:microsoft.com/office/officeart/2016/7/layout/VerticalDownArrowProcess"/>
    <dgm:cxn modelId="{0B507EB1-B4F3-4321-9EE5-220BC0171253}" type="presOf" srcId="{2C975977-3BFC-404D-9D97-75B581436618}" destId="{57536AEC-7FDD-457A-989A-55FC32C96EEC}" srcOrd="1" destOrd="0" presId="urn:microsoft.com/office/officeart/2016/7/layout/VerticalDownArrowProcess"/>
    <dgm:cxn modelId="{D9766BE1-284D-4918-AD5B-C85AD4260343}" type="presOf" srcId="{BC2C6F41-3D96-4C4C-AC7B-93933ED47FF2}" destId="{F94BA521-8561-4D47-A322-50E634A8C3FC}" srcOrd="0" destOrd="0" presId="urn:microsoft.com/office/officeart/2016/7/layout/VerticalDownArrowProcess"/>
    <dgm:cxn modelId="{517C8442-FD66-4C01-86B6-272FAA9C31F2}" srcId="{F57B55F1-609C-475F-9282-106E0D8C0A89}" destId="{F6DB59E7-44AB-44A1-9468-1A34CE275FBF}" srcOrd="0" destOrd="0" parTransId="{F25EC262-2985-40F4-9B20-0B8390CACD3A}" sibTransId="{FD8BB93F-E92E-4AD3-AE15-52DF9E42D692}"/>
    <dgm:cxn modelId="{247E58EB-6CC9-460F-90E1-E218DA694B10}" srcId="{BC2C6F41-3D96-4C4C-AC7B-93933ED47FF2}" destId="{3F5D5D56-18BC-4B5E-A5B8-9A3CA80A78B2}" srcOrd="0" destOrd="0" parTransId="{28282D2F-83B2-4A51-82AE-EB4F8195B958}" sibTransId="{135B0ABE-F9E7-4256-AA67-D3B9303CF2D7}"/>
    <dgm:cxn modelId="{6BB77C95-1EEB-469E-9575-894B996BB94B}" type="presOf" srcId="{3F5D5D56-18BC-4B5E-A5B8-9A3CA80A78B2}" destId="{BA186DA0-85AF-49F6-9F10-F0B52C7E4E0D}" srcOrd="1" destOrd="0" presId="urn:microsoft.com/office/officeart/2016/7/layout/VerticalDownArrowProcess"/>
    <dgm:cxn modelId="{8EE14094-E525-40B4-B01C-3ACB3ADEF383}" type="presOf" srcId="{D2C6DC32-6257-490F-94ED-355616894D6B}" destId="{80CF6D45-F68D-4C2E-B201-C7AE3F442DA7}" srcOrd="0" destOrd="0" presId="urn:microsoft.com/office/officeart/2016/7/layout/VerticalDownArrowProcess"/>
    <dgm:cxn modelId="{7C0C0029-6684-4BE0-A1B0-1C2C8DDE09AF}" type="presOf" srcId="{F57B55F1-609C-475F-9282-106E0D8C0A89}" destId="{5FA3E248-FF78-4652-A139-2E91395C5658}" srcOrd="0" destOrd="0" presId="urn:microsoft.com/office/officeart/2016/7/layout/VerticalDownArrowProcess"/>
    <dgm:cxn modelId="{9D5BF047-2479-42C7-B3E7-0B3E5D4DF8E4}" srcId="{BC2C6F41-3D96-4C4C-AC7B-93933ED47FF2}" destId="{E2E61F8E-E41D-4559-89C7-9EB7A2B83E72}" srcOrd="2" destOrd="0" parTransId="{9CF29537-8563-43E8-9B12-CF0A86B37DE1}" sibTransId="{FA6F8499-D720-41CD-91A2-4298A74DF618}"/>
    <dgm:cxn modelId="{7C1CC031-AE03-4E3A-AEE2-4C2E1C7EDBAE}" type="presOf" srcId="{0507F524-851A-4C6B-8F0F-436B6A59CCCF}" destId="{A927FD9D-0561-4C63-9666-CF7460DEEAB6}" srcOrd="1" destOrd="0" presId="urn:microsoft.com/office/officeart/2016/7/layout/VerticalDownArrowProcess"/>
    <dgm:cxn modelId="{F40601E9-5498-4444-9B33-B2650F8A9D84}" srcId="{BC2C6F41-3D96-4C4C-AC7B-93933ED47FF2}" destId="{F57B55F1-609C-475F-9282-106E0D8C0A89}" srcOrd="1" destOrd="0" parTransId="{F2552E52-B32E-4101-B9A4-B5EAB6E2D68C}" sibTransId="{B0F9242E-242E-4B8B-8B36-A2DBD8A70B66}"/>
    <dgm:cxn modelId="{37A86AA0-026F-4176-AB88-F7EAC619CE8C}" type="presOf" srcId="{3604515D-B607-4618-9253-DB9EC05206B0}" destId="{E09C8C29-4D4F-4230-BFDB-E4C4A119BAED}" srcOrd="0" destOrd="0" presId="urn:microsoft.com/office/officeart/2016/7/layout/VerticalDownArrowProcess"/>
    <dgm:cxn modelId="{94402E4A-1258-49D7-9A1A-DA9F22CA537F}" type="presOf" srcId="{E2E61F8E-E41D-4559-89C7-9EB7A2B83E72}" destId="{8CC7C725-F0DA-43BE-BF33-09F19EAAE522}" srcOrd="0" destOrd="0" presId="urn:microsoft.com/office/officeart/2016/7/layout/VerticalDownArrowProcess"/>
    <dgm:cxn modelId="{F9F23F7D-B6DD-466D-BC03-2C3762F1877A}" type="presOf" srcId="{C32C325A-AF2F-4C43-B71F-B4DB9360BA2A}" destId="{B4444DFE-2534-4A82-80A5-FDFC7949683A}" srcOrd="0" destOrd="0" presId="urn:microsoft.com/office/officeart/2016/7/layout/VerticalDownArrowProcess"/>
    <dgm:cxn modelId="{80BC245A-DE74-41F1-A677-BF036A43D31D}" type="presOf" srcId="{F57B55F1-609C-475F-9282-106E0D8C0A89}" destId="{A613E2AD-0922-4E4F-8873-0328ABDEB9A6}" srcOrd="1" destOrd="0" presId="urn:microsoft.com/office/officeart/2016/7/layout/VerticalDownArrowProcess"/>
    <dgm:cxn modelId="{8E321F32-6B20-4B70-9028-7F23A9DEF0AF}" type="presOf" srcId="{3F5D5D56-18BC-4B5E-A5B8-9A3CA80A78B2}" destId="{FF123A64-D465-4C87-AA22-A55235F21419}" srcOrd="0" destOrd="0" presId="urn:microsoft.com/office/officeart/2016/7/layout/VerticalDownArrowProcess"/>
    <dgm:cxn modelId="{AE36FA81-8037-47DF-A159-2EBD6CF8F1AC}" srcId="{BC2C6F41-3D96-4C4C-AC7B-93933ED47FF2}" destId="{0507F524-851A-4C6B-8F0F-436B6A59CCCF}" srcOrd="4" destOrd="0" parTransId="{236D6BD3-689C-4013-B9DA-22BC1B0F62B7}" sibTransId="{363C38E2-4FF4-4211-8F5B-15578B06325E}"/>
    <dgm:cxn modelId="{6C1C58D5-4216-484C-8E3A-CAB9AF92FACB}" type="presOf" srcId="{F6DB59E7-44AB-44A1-9468-1A34CE275FBF}" destId="{61A1845D-B2D8-4102-AEA3-6CF2A0F3097F}" srcOrd="0" destOrd="0" presId="urn:microsoft.com/office/officeart/2016/7/layout/VerticalDownArrowProcess"/>
    <dgm:cxn modelId="{BACF73F1-11F6-4641-AC49-AF8A392F87BE}" type="presOf" srcId="{B095EB68-A0F7-43B1-BBD0-D6A0A6E948FC}" destId="{89A90D89-6DB8-406E-8748-09A4CEA8EDCF}" srcOrd="0" destOrd="0" presId="urn:microsoft.com/office/officeart/2016/7/layout/VerticalDownArrowProcess"/>
    <dgm:cxn modelId="{180ED21A-10CA-4861-BFAB-10B642AC342E}" srcId="{E2E61F8E-E41D-4559-89C7-9EB7A2B83E72}" destId="{D2C6DC32-6257-490F-94ED-355616894D6B}" srcOrd="0" destOrd="0" parTransId="{5C1D87F7-04DB-4A10-BC2A-38A4BFD6F7C9}" sibTransId="{A9397F4F-7429-41E4-8625-885876C3DBDC}"/>
    <dgm:cxn modelId="{A2EF7AAE-1B13-46FB-A23B-81ADB03DEE34}" srcId="{BC2C6F41-3D96-4C4C-AC7B-93933ED47FF2}" destId="{2C975977-3BFC-404D-9D97-75B581436618}" srcOrd="3" destOrd="0" parTransId="{F1FC4A7F-A567-4A5D-A403-CA5839CF8481}" sibTransId="{D51BD49F-F377-4EDD-856E-604AEA03CF6F}"/>
    <dgm:cxn modelId="{6626E2D7-9A57-4C71-B0A9-27EEC97BF9B4}" srcId="{BC2C6F41-3D96-4C4C-AC7B-93933ED47FF2}" destId="{6C39B5AC-8DE6-4374-B253-8E0D191C52F7}" srcOrd="5" destOrd="0" parTransId="{213935A3-CC65-42D6-B098-4C39DA776979}" sibTransId="{F6FED288-34DA-4F3B-BF35-02FB1D287094}"/>
    <dgm:cxn modelId="{A5A673A9-2ED0-494C-B9DA-9FA822AC4C58}" type="presOf" srcId="{2C975977-3BFC-404D-9D97-75B581436618}" destId="{FBAA0D37-AB42-488C-9A0E-8875CF6BCB4A}" srcOrd="0" destOrd="0" presId="urn:microsoft.com/office/officeart/2016/7/layout/VerticalDownArrowProcess"/>
    <dgm:cxn modelId="{01474486-B834-4D5D-8AC5-D1D63F006593}" type="presOf" srcId="{E2E61F8E-E41D-4559-89C7-9EB7A2B83E72}" destId="{2E16667F-240D-4BE2-8A88-EADFB0193C9A}" srcOrd="1" destOrd="0" presId="urn:microsoft.com/office/officeart/2016/7/layout/VerticalDownArrowProcess"/>
    <dgm:cxn modelId="{07407FB6-8938-4E0D-B237-815FE3B9B08A}" srcId="{2C975977-3BFC-404D-9D97-75B581436618}" destId="{309DD025-FF33-43AF-B485-03DD5514340F}" srcOrd="0" destOrd="0" parTransId="{83F9960D-C5D2-4A09-986A-45B37A7A400E}" sibTransId="{45C49748-8E2E-442A-A769-7983F82B91A4}"/>
    <dgm:cxn modelId="{F76BC632-A0D6-49F5-992A-6C552FC31930}" srcId="{3F5D5D56-18BC-4B5E-A5B8-9A3CA80A78B2}" destId="{3604515D-B607-4618-9253-DB9EC05206B0}" srcOrd="0" destOrd="0" parTransId="{9C30A9F3-AC72-4D2F-94B3-AC3D44A5F480}" sibTransId="{6BA6BDA6-843C-4F4F-9977-39CEF15D3844}"/>
    <dgm:cxn modelId="{C310CB4A-F62C-430B-9580-FECE8E856F24}" type="presOf" srcId="{0507F524-851A-4C6B-8F0F-436B6A59CCCF}" destId="{E88318B1-A563-43D5-BE8C-138555A4BA7D}" srcOrd="0" destOrd="0" presId="urn:microsoft.com/office/officeart/2016/7/layout/VerticalDownArrowProcess"/>
    <dgm:cxn modelId="{029B633C-A809-4A38-AE03-82184AB9B81F}" srcId="{0507F524-851A-4C6B-8F0F-436B6A59CCCF}" destId="{B095EB68-A0F7-43B1-BBD0-D6A0A6E948FC}" srcOrd="0" destOrd="0" parTransId="{C6ECFC20-D62B-414A-9383-86571FF43491}" sibTransId="{4FE371CE-5F71-48DF-A557-43863EE6CF96}"/>
    <dgm:cxn modelId="{8D5A4103-80D9-4CA4-837A-E59DADAB6FDB}" type="presParOf" srcId="{F94BA521-8561-4D47-A322-50E634A8C3FC}" destId="{791F7747-972D-4961-907A-BB4E733CF646}" srcOrd="0" destOrd="0" presId="urn:microsoft.com/office/officeart/2016/7/layout/VerticalDownArrowProcess"/>
    <dgm:cxn modelId="{2B10731F-14D6-4720-AC79-CC4DD24E116B}" type="presParOf" srcId="{791F7747-972D-4961-907A-BB4E733CF646}" destId="{59DF5E99-28AB-4912-B0FC-E0B9FC8729E0}" srcOrd="0" destOrd="0" presId="urn:microsoft.com/office/officeart/2016/7/layout/VerticalDownArrowProcess"/>
    <dgm:cxn modelId="{45405A6E-CDDF-4C4D-B861-B82C4A170985}" type="presParOf" srcId="{791F7747-972D-4961-907A-BB4E733CF646}" destId="{B4444DFE-2534-4A82-80A5-FDFC7949683A}" srcOrd="1" destOrd="0" presId="urn:microsoft.com/office/officeart/2016/7/layout/VerticalDownArrowProcess"/>
    <dgm:cxn modelId="{A166BE40-CA40-4355-AB69-8F7DBF8038F2}" type="presParOf" srcId="{F94BA521-8561-4D47-A322-50E634A8C3FC}" destId="{B919263A-4B9D-49EE-86EB-360741800CD4}" srcOrd="1" destOrd="0" presId="urn:microsoft.com/office/officeart/2016/7/layout/VerticalDownArrowProcess"/>
    <dgm:cxn modelId="{A6A20FF1-C4EC-4885-94EE-321E28A425A7}" type="presParOf" srcId="{F94BA521-8561-4D47-A322-50E634A8C3FC}" destId="{9AADA44E-B0E6-48A2-A032-466F9FAE22FC}" srcOrd="2" destOrd="0" presId="urn:microsoft.com/office/officeart/2016/7/layout/VerticalDownArrowProcess"/>
    <dgm:cxn modelId="{0FE2A8A2-6776-4651-B726-26C8560F0FD4}" type="presParOf" srcId="{9AADA44E-B0E6-48A2-A032-466F9FAE22FC}" destId="{E88318B1-A563-43D5-BE8C-138555A4BA7D}" srcOrd="0" destOrd="0" presId="urn:microsoft.com/office/officeart/2016/7/layout/VerticalDownArrowProcess"/>
    <dgm:cxn modelId="{C43B0BCD-7634-4D07-A3E9-CD2F317F569A}" type="presParOf" srcId="{9AADA44E-B0E6-48A2-A032-466F9FAE22FC}" destId="{A927FD9D-0561-4C63-9666-CF7460DEEAB6}" srcOrd="1" destOrd="0" presId="urn:microsoft.com/office/officeart/2016/7/layout/VerticalDownArrowProcess"/>
    <dgm:cxn modelId="{7EBD0AF7-3705-4B78-B2C0-FB848E2C59B2}" type="presParOf" srcId="{9AADA44E-B0E6-48A2-A032-466F9FAE22FC}" destId="{89A90D89-6DB8-406E-8748-09A4CEA8EDCF}" srcOrd="2" destOrd="0" presId="urn:microsoft.com/office/officeart/2016/7/layout/VerticalDownArrowProcess"/>
    <dgm:cxn modelId="{0526498D-7DC4-411F-8D29-D9CF77B593E8}" type="presParOf" srcId="{F94BA521-8561-4D47-A322-50E634A8C3FC}" destId="{2817CFF3-5C3F-4FA2-8C24-9C60D20EED3C}" srcOrd="3" destOrd="0" presId="urn:microsoft.com/office/officeart/2016/7/layout/VerticalDownArrowProcess"/>
    <dgm:cxn modelId="{019765C3-A48F-41C6-AED0-0D12F91BF494}" type="presParOf" srcId="{F94BA521-8561-4D47-A322-50E634A8C3FC}" destId="{BC930B9D-0D54-4B03-8225-5E3FB811C429}" srcOrd="4" destOrd="0" presId="urn:microsoft.com/office/officeart/2016/7/layout/VerticalDownArrowProcess"/>
    <dgm:cxn modelId="{30C15FCF-94D2-4738-861D-10FB0A0B5DFE}" type="presParOf" srcId="{BC930B9D-0D54-4B03-8225-5E3FB811C429}" destId="{FBAA0D37-AB42-488C-9A0E-8875CF6BCB4A}" srcOrd="0" destOrd="0" presId="urn:microsoft.com/office/officeart/2016/7/layout/VerticalDownArrowProcess"/>
    <dgm:cxn modelId="{9F039B53-1CE1-4E79-89AA-0429A07DBC25}" type="presParOf" srcId="{BC930B9D-0D54-4B03-8225-5E3FB811C429}" destId="{57536AEC-7FDD-457A-989A-55FC32C96EEC}" srcOrd="1" destOrd="0" presId="urn:microsoft.com/office/officeart/2016/7/layout/VerticalDownArrowProcess"/>
    <dgm:cxn modelId="{D3D15200-3AB8-4C2F-850E-88EE71853E85}" type="presParOf" srcId="{BC930B9D-0D54-4B03-8225-5E3FB811C429}" destId="{293D0B27-BE1D-41A5-96E6-42DCC7FC35EB}" srcOrd="2" destOrd="0" presId="urn:microsoft.com/office/officeart/2016/7/layout/VerticalDownArrowProcess"/>
    <dgm:cxn modelId="{0C1D6EEE-D0DF-4290-80F7-473C0A8FCDDC}" type="presParOf" srcId="{F94BA521-8561-4D47-A322-50E634A8C3FC}" destId="{A7CBFCA8-47CF-4752-85FD-DF8DEEA990F7}" srcOrd="5" destOrd="0" presId="urn:microsoft.com/office/officeart/2016/7/layout/VerticalDownArrowProcess"/>
    <dgm:cxn modelId="{AFB5CE36-7FCA-45E6-BD8E-44A77EF43C6D}" type="presParOf" srcId="{F94BA521-8561-4D47-A322-50E634A8C3FC}" destId="{5523D6CC-A183-436F-906F-A969CB9FB04D}" srcOrd="6" destOrd="0" presId="urn:microsoft.com/office/officeart/2016/7/layout/VerticalDownArrowProcess"/>
    <dgm:cxn modelId="{D0885F6E-3740-4D3F-9087-86DC0A85B7F6}" type="presParOf" srcId="{5523D6CC-A183-436F-906F-A969CB9FB04D}" destId="{8CC7C725-F0DA-43BE-BF33-09F19EAAE522}" srcOrd="0" destOrd="0" presId="urn:microsoft.com/office/officeart/2016/7/layout/VerticalDownArrowProcess"/>
    <dgm:cxn modelId="{1979001E-6D36-4EE4-B09C-ACAD24F50695}" type="presParOf" srcId="{5523D6CC-A183-436F-906F-A969CB9FB04D}" destId="{2E16667F-240D-4BE2-8A88-EADFB0193C9A}" srcOrd="1" destOrd="0" presId="urn:microsoft.com/office/officeart/2016/7/layout/VerticalDownArrowProcess"/>
    <dgm:cxn modelId="{97D1CB33-5EEB-4F16-9226-29E1B9DCB5C3}" type="presParOf" srcId="{5523D6CC-A183-436F-906F-A969CB9FB04D}" destId="{80CF6D45-F68D-4C2E-B201-C7AE3F442DA7}" srcOrd="2" destOrd="0" presId="urn:microsoft.com/office/officeart/2016/7/layout/VerticalDownArrowProcess"/>
    <dgm:cxn modelId="{53201EAC-4EF4-42A5-918A-0F6AF0F3F41D}" type="presParOf" srcId="{F94BA521-8561-4D47-A322-50E634A8C3FC}" destId="{D8180D3C-DCFB-4CEE-8218-DF244987BA5B}" srcOrd="7" destOrd="0" presId="urn:microsoft.com/office/officeart/2016/7/layout/VerticalDownArrowProcess"/>
    <dgm:cxn modelId="{14AD20D9-C579-438A-B2E8-023BAA4D491A}" type="presParOf" srcId="{F94BA521-8561-4D47-A322-50E634A8C3FC}" destId="{C940B117-C709-412A-9945-D7BFF4C83708}" srcOrd="8" destOrd="0" presId="urn:microsoft.com/office/officeart/2016/7/layout/VerticalDownArrowProcess"/>
    <dgm:cxn modelId="{A86CA688-CFDB-4A02-809F-415255943386}" type="presParOf" srcId="{C940B117-C709-412A-9945-D7BFF4C83708}" destId="{5FA3E248-FF78-4652-A139-2E91395C5658}" srcOrd="0" destOrd="0" presId="urn:microsoft.com/office/officeart/2016/7/layout/VerticalDownArrowProcess"/>
    <dgm:cxn modelId="{AC525187-1EEE-443E-9EB7-A5CBCA5AE92C}" type="presParOf" srcId="{C940B117-C709-412A-9945-D7BFF4C83708}" destId="{A613E2AD-0922-4E4F-8873-0328ABDEB9A6}" srcOrd="1" destOrd="0" presId="urn:microsoft.com/office/officeart/2016/7/layout/VerticalDownArrowProcess"/>
    <dgm:cxn modelId="{A933E1E9-CAF5-4494-A46C-33CFA9F35C63}" type="presParOf" srcId="{C940B117-C709-412A-9945-D7BFF4C83708}" destId="{61A1845D-B2D8-4102-AEA3-6CF2A0F3097F}" srcOrd="2" destOrd="0" presId="urn:microsoft.com/office/officeart/2016/7/layout/VerticalDownArrowProcess"/>
    <dgm:cxn modelId="{2953146B-0294-485D-A3C7-C61D9EC1DB80}" type="presParOf" srcId="{F94BA521-8561-4D47-A322-50E634A8C3FC}" destId="{FE91E78A-4437-4350-BF41-BE64BA742492}" srcOrd="9" destOrd="0" presId="urn:microsoft.com/office/officeart/2016/7/layout/VerticalDownArrowProcess"/>
    <dgm:cxn modelId="{B0CA4A09-BC6B-4E14-8211-456957B29D4B}" type="presParOf" srcId="{F94BA521-8561-4D47-A322-50E634A8C3FC}" destId="{9AA4AED6-1F71-4C3F-A0FA-4216A2AF73C3}" srcOrd="10" destOrd="0" presId="urn:microsoft.com/office/officeart/2016/7/layout/VerticalDownArrowProcess"/>
    <dgm:cxn modelId="{2B648802-13ED-4C36-998C-BC8A9C1E62A3}" type="presParOf" srcId="{9AA4AED6-1F71-4C3F-A0FA-4216A2AF73C3}" destId="{FF123A64-D465-4C87-AA22-A55235F21419}" srcOrd="0" destOrd="0" presId="urn:microsoft.com/office/officeart/2016/7/layout/VerticalDownArrowProcess"/>
    <dgm:cxn modelId="{027494B9-141C-4F24-8DAF-939732C18383}" type="presParOf" srcId="{9AA4AED6-1F71-4C3F-A0FA-4216A2AF73C3}" destId="{BA186DA0-85AF-49F6-9F10-F0B52C7E4E0D}" srcOrd="1" destOrd="0" presId="urn:microsoft.com/office/officeart/2016/7/layout/VerticalDownArrowProcess"/>
    <dgm:cxn modelId="{F1A18145-5548-44E1-B69A-C6F3D9B62472}" type="presParOf" srcId="{9AA4AED6-1F71-4C3F-A0FA-4216A2AF73C3}" destId="{E09C8C29-4D4F-4230-BFDB-E4C4A119BAED}"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DF5E99-28AB-4912-B0FC-E0B9FC8729E0}">
      <dsp:nvSpPr>
        <dsp:cNvPr id="0" name=""/>
        <dsp:cNvSpPr/>
      </dsp:nvSpPr>
      <dsp:spPr>
        <a:xfrm>
          <a:off x="0" y="4647919"/>
          <a:ext cx="1741714" cy="610036"/>
        </a:xfrm>
        <a:prstGeom prst="rect">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23871" tIns="156464" rIns="123871" bIns="156464" numCol="1" spcCol="1270" anchor="ctr" anchorCtr="0">
          <a:noAutofit/>
        </a:bodyPr>
        <a:lstStyle/>
        <a:p>
          <a:pPr lvl="0" algn="ctr" defTabSz="977900">
            <a:lnSpc>
              <a:spcPct val="90000"/>
            </a:lnSpc>
            <a:spcBef>
              <a:spcPct val="0"/>
            </a:spcBef>
            <a:spcAft>
              <a:spcPct val="35000"/>
            </a:spcAft>
          </a:pPr>
          <a:r>
            <a:rPr lang="en-US" sz="2200" kern="1200"/>
            <a:t>Be</a:t>
          </a:r>
        </a:p>
      </dsp:txBody>
      <dsp:txXfrm>
        <a:off x="0" y="4647919"/>
        <a:ext cx="1741714" cy="610036"/>
      </dsp:txXfrm>
    </dsp:sp>
    <dsp:sp modelId="{B4444DFE-2534-4A82-80A5-FDFC7949683A}">
      <dsp:nvSpPr>
        <dsp:cNvPr id="0" name=""/>
        <dsp:cNvSpPr/>
      </dsp:nvSpPr>
      <dsp:spPr>
        <a:xfrm>
          <a:off x="1741714" y="4647919"/>
          <a:ext cx="5225142" cy="610036"/>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5991" tIns="254000" rIns="105991" bIns="254000" numCol="1" spcCol="1270" anchor="ctr" anchorCtr="0">
          <a:noAutofit/>
        </a:bodyPr>
        <a:lstStyle/>
        <a:p>
          <a:pPr lvl="0" algn="l" defTabSz="889000">
            <a:lnSpc>
              <a:spcPct val="90000"/>
            </a:lnSpc>
            <a:spcBef>
              <a:spcPct val="0"/>
            </a:spcBef>
            <a:spcAft>
              <a:spcPct val="35000"/>
            </a:spcAft>
          </a:pPr>
          <a:r>
            <a:rPr lang="en-US" sz="2000" kern="1200" dirty="0"/>
            <a:t>motivated to serve on juries when summoned</a:t>
          </a:r>
          <a:r>
            <a:rPr lang="en-US" sz="1200" kern="1200" dirty="0"/>
            <a:t>. </a:t>
          </a:r>
          <a:br>
            <a:rPr lang="en-US" sz="1200" kern="1200" dirty="0"/>
          </a:br>
          <a:endParaRPr lang="en-US" sz="1200" kern="1200" dirty="0"/>
        </a:p>
      </dsp:txBody>
      <dsp:txXfrm>
        <a:off x="1741714" y="4647919"/>
        <a:ext cx="5225142" cy="610036"/>
      </dsp:txXfrm>
    </dsp:sp>
    <dsp:sp modelId="{A927FD9D-0561-4C63-9666-CF7460DEEAB6}">
      <dsp:nvSpPr>
        <dsp:cNvPr id="0" name=""/>
        <dsp:cNvSpPr/>
      </dsp:nvSpPr>
      <dsp:spPr>
        <a:xfrm rot="10800000">
          <a:off x="0" y="3718833"/>
          <a:ext cx="1741714" cy="938236"/>
        </a:xfrm>
        <a:prstGeom prst="upArrowCallout">
          <a:avLst>
            <a:gd name="adj1" fmla="val 5000"/>
            <a:gd name="adj2" fmla="val 10000"/>
            <a:gd name="adj3" fmla="val 15000"/>
            <a:gd name="adj4" fmla="val 64977"/>
          </a:avLst>
        </a:prstGeom>
        <a:solidFill>
          <a:schemeClr val="accent2">
            <a:hueOff val="-264675"/>
            <a:satOff val="298"/>
            <a:lumOff val="706"/>
            <a:alphaOff val="0"/>
          </a:schemeClr>
        </a:solidFill>
        <a:ln w="15875" cap="flat" cmpd="sng" algn="ctr">
          <a:solidFill>
            <a:schemeClr val="accent2">
              <a:hueOff val="-264675"/>
              <a:satOff val="298"/>
              <a:lumOff val="706"/>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23871" tIns="156464" rIns="123871" bIns="156464" numCol="1" spcCol="1270" anchor="ctr" anchorCtr="0">
          <a:noAutofit/>
        </a:bodyPr>
        <a:lstStyle/>
        <a:p>
          <a:pPr lvl="0" algn="ctr" defTabSz="977900">
            <a:lnSpc>
              <a:spcPct val="90000"/>
            </a:lnSpc>
            <a:spcBef>
              <a:spcPct val="0"/>
            </a:spcBef>
            <a:spcAft>
              <a:spcPct val="35000"/>
            </a:spcAft>
          </a:pPr>
          <a:r>
            <a:rPr lang="en-US" sz="2200" kern="1200"/>
            <a:t>List</a:t>
          </a:r>
        </a:p>
      </dsp:txBody>
      <dsp:txXfrm rot="-10800000">
        <a:off x="0" y="3718833"/>
        <a:ext cx="1741714" cy="609853"/>
      </dsp:txXfrm>
    </dsp:sp>
    <dsp:sp modelId="{89A90D89-6DB8-406E-8748-09A4CEA8EDCF}">
      <dsp:nvSpPr>
        <dsp:cNvPr id="0" name=""/>
        <dsp:cNvSpPr/>
      </dsp:nvSpPr>
      <dsp:spPr>
        <a:xfrm>
          <a:off x="1741714" y="3718833"/>
          <a:ext cx="5225142" cy="609853"/>
        </a:xfrm>
        <a:prstGeom prst="rect">
          <a:avLst/>
        </a:prstGeom>
        <a:solidFill>
          <a:schemeClr val="accent2">
            <a:tint val="40000"/>
            <a:alpha val="90000"/>
            <a:hueOff val="-368373"/>
            <a:satOff val="2454"/>
            <a:lumOff val="224"/>
            <a:alphaOff val="0"/>
          </a:schemeClr>
        </a:solidFill>
        <a:ln w="15875" cap="flat" cmpd="sng" algn="ctr">
          <a:solidFill>
            <a:schemeClr val="accent2">
              <a:tint val="40000"/>
              <a:alpha val="90000"/>
              <a:hueOff val="-368373"/>
              <a:satOff val="2454"/>
              <a:lumOff val="22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5991" tIns="254000" rIns="105991" bIns="254000" numCol="1" spcCol="1270" anchor="ctr" anchorCtr="0">
          <a:noAutofit/>
        </a:bodyPr>
        <a:lstStyle/>
        <a:p>
          <a:pPr lvl="0" algn="l" defTabSz="889000">
            <a:lnSpc>
              <a:spcPct val="90000"/>
            </a:lnSpc>
            <a:spcBef>
              <a:spcPct val="0"/>
            </a:spcBef>
            <a:spcAft>
              <a:spcPct val="35000"/>
            </a:spcAft>
          </a:pPr>
          <a:r>
            <a:rPr lang="en-US" sz="2000" kern="1200" dirty="0"/>
            <a:t>criteria used by </a:t>
          </a:r>
          <a:r>
            <a:rPr lang="en-US" sz="2000" kern="1200" dirty="0" smtClean="0"/>
            <a:t>Jury Administrators </a:t>
          </a:r>
          <a:r>
            <a:rPr lang="en-US" sz="2000" kern="1200" dirty="0"/>
            <a:t>in selecting potential jurors for the jury pool.</a:t>
          </a:r>
        </a:p>
      </dsp:txBody>
      <dsp:txXfrm>
        <a:off x="1741714" y="3718833"/>
        <a:ext cx="5225142" cy="609853"/>
      </dsp:txXfrm>
    </dsp:sp>
    <dsp:sp modelId="{57536AEC-7FDD-457A-989A-55FC32C96EEC}">
      <dsp:nvSpPr>
        <dsp:cNvPr id="0" name=""/>
        <dsp:cNvSpPr/>
      </dsp:nvSpPr>
      <dsp:spPr>
        <a:xfrm rot="10800000">
          <a:off x="0" y="2789747"/>
          <a:ext cx="1741714" cy="938236"/>
        </a:xfrm>
        <a:prstGeom prst="upArrowCallout">
          <a:avLst>
            <a:gd name="adj1" fmla="val 5000"/>
            <a:gd name="adj2" fmla="val 10000"/>
            <a:gd name="adj3" fmla="val 15000"/>
            <a:gd name="adj4" fmla="val 64977"/>
          </a:avLst>
        </a:prstGeom>
        <a:solidFill>
          <a:schemeClr val="accent2">
            <a:hueOff val="-529349"/>
            <a:satOff val="597"/>
            <a:lumOff val="1412"/>
            <a:alphaOff val="0"/>
          </a:schemeClr>
        </a:solidFill>
        <a:ln w="15875" cap="flat" cmpd="sng" algn="ctr">
          <a:solidFill>
            <a:schemeClr val="accent2">
              <a:hueOff val="-529349"/>
              <a:satOff val="597"/>
              <a:lumOff val="1412"/>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23871" tIns="156464" rIns="123871" bIns="156464" numCol="1" spcCol="1270" anchor="ctr" anchorCtr="0">
          <a:noAutofit/>
        </a:bodyPr>
        <a:lstStyle/>
        <a:p>
          <a:pPr lvl="0" algn="ctr" defTabSz="977900">
            <a:lnSpc>
              <a:spcPct val="90000"/>
            </a:lnSpc>
            <a:spcBef>
              <a:spcPct val="0"/>
            </a:spcBef>
            <a:spcAft>
              <a:spcPct val="35000"/>
            </a:spcAft>
          </a:pPr>
          <a:r>
            <a:rPr lang="en-US" sz="2200" kern="1200"/>
            <a:t>Identify</a:t>
          </a:r>
        </a:p>
      </dsp:txBody>
      <dsp:txXfrm rot="-10800000">
        <a:off x="0" y="2789747"/>
        <a:ext cx="1741714" cy="609853"/>
      </dsp:txXfrm>
    </dsp:sp>
    <dsp:sp modelId="{293D0B27-BE1D-41A5-96E6-42DCC7FC35EB}">
      <dsp:nvSpPr>
        <dsp:cNvPr id="0" name=""/>
        <dsp:cNvSpPr/>
      </dsp:nvSpPr>
      <dsp:spPr>
        <a:xfrm>
          <a:off x="1741714" y="2789747"/>
          <a:ext cx="5225142" cy="609853"/>
        </a:xfrm>
        <a:prstGeom prst="rect">
          <a:avLst/>
        </a:prstGeom>
        <a:solidFill>
          <a:schemeClr val="accent2">
            <a:tint val="40000"/>
            <a:alpha val="90000"/>
            <a:hueOff val="-736746"/>
            <a:satOff val="4908"/>
            <a:lumOff val="449"/>
            <a:alphaOff val="0"/>
          </a:schemeClr>
        </a:solidFill>
        <a:ln w="15875" cap="flat" cmpd="sng" algn="ctr">
          <a:solidFill>
            <a:schemeClr val="accent2">
              <a:tint val="40000"/>
              <a:alpha val="90000"/>
              <a:hueOff val="-736746"/>
              <a:satOff val="4908"/>
              <a:lumOff val="4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5991" tIns="254000" rIns="105991" bIns="254000" numCol="1" spcCol="1270" anchor="ctr" anchorCtr="0">
          <a:noAutofit/>
        </a:bodyPr>
        <a:lstStyle/>
        <a:p>
          <a:pPr lvl="0" algn="l" defTabSz="889000">
            <a:lnSpc>
              <a:spcPct val="90000"/>
            </a:lnSpc>
            <a:spcBef>
              <a:spcPct val="0"/>
            </a:spcBef>
            <a:spcAft>
              <a:spcPct val="35000"/>
            </a:spcAft>
          </a:pPr>
          <a:r>
            <a:rPr lang="en-US" sz="2000" kern="1200" dirty="0"/>
            <a:t>obstacles to diverse juries</a:t>
          </a:r>
          <a:r>
            <a:rPr lang="en-US" sz="1200" kern="1200" dirty="0"/>
            <a:t>.</a:t>
          </a:r>
        </a:p>
      </dsp:txBody>
      <dsp:txXfrm>
        <a:off x="1741714" y="2789747"/>
        <a:ext cx="5225142" cy="609853"/>
      </dsp:txXfrm>
    </dsp:sp>
    <dsp:sp modelId="{2E16667F-240D-4BE2-8A88-EADFB0193C9A}">
      <dsp:nvSpPr>
        <dsp:cNvPr id="0" name=""/>
        <dsp:cNvSpPr/>
      </dsp:nvSpPr>
      <dsp:spPr>
        <a:xfrm rot="10800000">
          <a:off x="0" y="1860660"/>
          <a:ext cx="1741714" cy="938236"/>
        </a:xfrm>
        <a:prstGeom prst="upArrowCallout">
          <a:avLst>
            <a:gd name="adj1" fmla="val 5000"/>
            <a:gd name="adj2" fmla="val 10000"/>
            <a:gd name="adj3" fmla="val 15000"/>
            <a:gd name="adj4" fmla="val 64977"/>
          </a:avLst>
        </a:prstGeom>
        <a:solidFill>
          <a:schemeClr val="accent2">
            <a:hueOff val="-794024"/>
            <a:satOff val="895"/>
            <a:lumOff val="2118"/>
            <a:alphaOff val="0"/>
          </a:schemeClr>
        </a:solidFill>
        <a:ln w="15875" cap="flat" cmpd="sng" algn="ctr">
          <a:solidFill>
            <a:schemeClr val="accent2">
              <a:hueOff val="-794024"/>
              <a:satOff val="895"/>
              <a:lumOff val="2118"/>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23871" tIns="156464" rIns="123871" bIns="156464" numCol="1" spcCol="1270" anchor="ctr" anchorCtr="0">
          <a:noAutofit/>
        </a:bodyPr>
        <a:lstStyle/>
        <a:p>
          <a:pPr lvl="0" algn="ctr" defTabSz="977900">
            <a:lnSpc>
              <a:spcPct val="90000"/>
            </a:lnSpc>
            <a:spcBef>
              <a:spcPct val="0"/>
            </a:spcBef>
            <a:spcAft>
              <a:spcPct val="35000"/>
            </a:spcAft>
          </a:pPr>
          <a:r>
            <a:rPr lang="en-US" sz="2200" kern="1200"/>
            <a:t>Identify</a:t>
          </a:r>
        </a:p>
      </dsp:txBody>
      <dsp:txXfrm rot="-10800000">
        <a:off x="0" y="1860660"/>
        <a:ext cx="1741714" cy="609853"/>
      </dsp:txXfrm>
    </dsp:sp>
    <dsp:sp modelId="{80CF6D45-F68D-4C2E-B201-C7AE3F442DA7}">
      <dsp:nvSpPr>
        <dsp:cNvPr id="0" name=""/>
        <dsp:cNvSpPr/>
      </dsp:nvSpPr>
      <dsp:spPr>
        <a:xfrm>
          <a:off x="1741714" y="1860660"/>
          <a:ext cx="5225142" cy="609853"/>
        </a:xfrm>
        <a:prstGeom prst="rect">
          <a:avLst/>
        </a:prstGeom>
        <a:solidFill>
          <a:schemeClr val="accent2">
            <a:tint val="40000"/>
            <a:alpha val="90000"/>
            <a:hueOff val="-1105119"/>
            <a:satOff val="7362"/>
            <a:lumOff val="673"/>
            <a:alphaOff val="0"/>
          </a:schemeClr>
        </a:solidFill>
        <a:ln w="15875" cap="flat" cmpd="sng" algn="ctr">
          <a:solidFill>
            <a:schemeClr val="accent2">
              <a:tint val="40000"/>
              <a:alpha val="90000"/>
              <a:hueOff val="-1105119"/>
              <a:satOff val="7362"/>
              <a:lumOff val="6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5991" tIns="254000" rIns="105991" bIns="254000" numCol="1" spcCol="1270" anchor="ctr" anchorCtr="0">
          <a:noAutofit/>
        </a:bodyPr>
        <a:lstStyle/>
        <a:p>
          <a:pPr lvl="0" algn="l" defTabSz="889000">
            <a:lnSpc>
              <a:spcPct val="90000"/>
            </a:lnSpc>
            <a:spcBef>
              <a:spcPct val="0"/>
            </a:spcBef>
            <a:spcAft>
              <a:spcPct val="35000"/>
            </a:spcAft>
          </a:pPr>
          <a:r>
            <a:rPr lang="en-US" sz="2000" kern="1200" dirty="0"/>
            <a:t>benefits from having diverse juries</a:t>
          </a:r>
          <a:r>
            <a:rPr lang="en-US" sz="1200" kern="1200" dirty="0"/>
            <a:t>. </a:t>
          </a:r>
        </a:p>
      </dsp:txBody>
      <dsp:txXfrm>
        <a:off x="1741714" y="1860660"/>
        <a:ext cx="5225142" cy="609853"/>
      </dsp:txXfrm>
    </dsp:sp>
    <dsp:sp modelId="{A613E2AD-0922-4E4F-8873-0328ABDEB9A6}">
      <dsp:nvSpPr>
        <dsp:cNvPr id="0" name=""/>
        <dsp:cNvSpPr/>
      </dsp:nvSpPr>
      <dsp:spPr>
        <a:xfrm rot="10800000">
          <a:off x="0" y="931574"/>
          <a:ext cx="1741714" cy="938236"/>
        </a:xfrm>
        <a:prstGeom prst="upArrowCallout">
          <a:avLst>
            <a:gd name="adj1" fmla="val 5000"/>
            <a:gd name="adj2" fmla="val 10000"/>
            <a:gd name="adj3" fmla="val 15000"/>
            <a:gd name="adj4" fmla="val 64977"/>
          </a:avLst>
        </a:prstGeom>
        <a:solidFill>
          <a:schemeClr val="accent2">
            <a:hueOff val="-1058698"/>
            <a:satOff val="1194"/>
            <a:lumOff val="2824"/>
            <a:alphaOff val="0"/>
          </a:schemeClr>
        </a:solidFill>
        <a:ln w="15875" cap="flat" cmpd="sng" algn="ctr">
          <a:solidFill>
            <a:schemeClr val="accent2">
              <a:hueOff val="-1058698"/>
              <a:satOff val="1194"/>
              <a:lumOff val="2824"/>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23871" tIns="156464" rIns="123871" bIns="156464" numCol="1" spcCol="1270" anchor="ctr" anchorCtr="0">
          <a:noAutofit/>
        </a:bodyPr>
        <a:lstStyle/>
        <a:p>
          <a:pPr lvl="0" algn="ctr" defTabSz="977900">
            <a:lnSpc>
              <a:spcPct val="90000"/>
            </a:lnSpc>
            <a:spcBef>
              <a:spcPct val="0"/>
            </a:spcBef>
            <a:spcAft>
              <a:spcPct val="35000"/>
            </a:spcAft>
          </a:pPr>
          <a:r>
            <a:rPr lang="en-US" sz="2200" kern="1200"/>
            <a:t>Define</a:t>
          </a:r>
        </a:p>
      </dsp:txBody>
      <dsp:txXfrm rot="-10800000">
        <a:off x="0" y="931574"/>
        <a:ext cx="1741714" cy="609853"/>
      </dsp:txXfrm>
    </dsp:sp>
    <dsp:sp modelId="{61A1845D-B2D8-4102-AEA3-6CF2A0F3097F}">
      <dsp:nvSpPr>
        <dsp:cNvPr id="0" name=""/>
        <dsp:cNvSpPr/>
      </dsp:nvSpPr>
      <dsp:spPr>
        <a:xfrm>
          <a:off x="1741714" y="931574"/>
          <a:ext cx="5225142" cy="609853"/>
        </a:xfrm>
        <a:prstGeom prst="rect">
          <a:avLst/>
        </a:prstGeom>
        <a:solidFill>
          <a:schemeClr val="accent2">
            <a:tint val="40000"/>
            <a:alpha val="90000"/>
            <a:hueOff val="-1473492"/>
            <a:satOff val="9816"/>
            <a:lumOff val="898"/>
            <a:alphaOff val="0"/>
          </a:schemeClr>
        </a:solidFill>
        <a:ln w="15875" cap="flat" cmpd="sng" algn="ctr">
          <a:solidFill>
            <a:schemeClr val="accent2">
              <a:tint val="40000"/>
              <a:alpha val="90000"/>
              <a:hueOff val="-1473492"/>
              <a:satOff val="9816"/>
              <a:lumOff val="89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5991" tIns="254000" rIns="105991" bIns="254000" numCol="1" spcCol="1270" anchor="ctr" anchorCtr="0">
          <a:noAutofit/>
        </a:bodyPr>
        <a:lstStyle/>
        <a:p>
          <a:pPr lvl="0" algn="l" defTabSz="889000">
            <a:lnSpc>
              <a:spcPct val="90000"/>
            </a:lnSpc>
            <a:spcBef>
              <a:spcPct val="0"/>
            </a:spcBef>
            <a:spcAft>
              <a:spcPct val="35000"/>
            </a:spcAft>
          </a:pPr>
          <a:r>
            <a:rPr lang="en-US" sz="2000" kern="1200" dirty="0"/>
            <a:t>a diverse jury</a:t>
          </a:r>
          <a:r>
            <a:rPr lang="en-US" sz="1200" kern="1200" dirty="0"/>
            <a:t>.</a:t>
          </a:r>
        </a:p>
      </dsp:txBody>
      <dsp:txXfrm>
        <a:off x="1741714" y="931574"/>
        <a:ext cx="5225142" cy="609853"/>
      </dsp:txXfrm>
    </dsp:sp>
    <dsp:sp modelId="{BA186DA0-85AF-49F6-9F10-F0B52C7E4E0D}">
      <dsp:nvSpPr>
        <dsp:cNvPr id="0" name=""/>
        <dsp:cNvSpPr/>
      </dsp:nvSpPr>
      <dsp:spPr>
        <a:xfrm rot="10800000">
          <a:off x="0" y="2488"/>
          <a:ext cx="1741714" cy="938236"/>
        </a:xfrm>
        <a:prstGeom prst="upArrowCallout">
          <a:avLst>
            <a:gd name="adj1" fmla="val 5000"/>
            <a:gd name="adj2" fmla="val 10000"/>
            <a:gd name="adj3" fmla="val 15000"/>
            <a:gd name="adj4" fmla="val 64977"/>
          </a:avLst>
        </a:prstGeom>
        <a:solidFill>
          <a:schemeClr val="accent2">
            <a:hueOff val="-1323373"/>
            <a:satOff val="1492"/>
            <a:lumOff val="3530"/>
            <a:alphaOff val="0"/>
          </a:schemeClr>
        </a:solidFill>
        <a:ln w="15875" cap="flat" cmpd="sng" algn="ctr">
          <a:solidFill>
            <a:schemeClr val="accent2">
              <a:hueOff val="-1323373"/>
              <a:satOff val="1492"/>
              <a:lumOff val="353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23871" tIns="156464" rIns="123871" bIns="156464" numCol="1" spcCol="1270" anchor="ctr" anchorCtr="0">
          <a:noAutofit/>
        </a:bodyPr>
        <a:lstStyle/>
        <a:p>
          <a:pPr lvl="0" algn="ctr" defTabSz="977900">
            <a:lnSpc>
              <a:spcPct val="90000"/>
            </a:lnSpc>
            <a:spcBef>
              <a:spcPct val="0"/>
            </a:spcBef>
            <a:spcAft>
              <a:spcPct val="35000"/>
            </a:spcAft>
          </a:pPr>
          <a:r>
            <a:rPr lang="en-US" sz="2200" kern="1200"/>
            <a:t>List</a:t>
          </a:r>
        </a:p>
      </dsp:txBody>
      <dsp:txXfrm rot="-10800000">
        <a:off x="0" y="2488"/>
        <a:ext cx="1741714" cy="609853"/>
      </dsp:txXfrm>
    </dsp:sp>
    <dsp:sp modelId="{E09C8C29-4D4F-4230-BFDB-E4C4A119BAED}">
      <dsp:nvSpPr>
        <dsp:cNvPr id="0" name=""/>
        <dsp:cNvSpPr/>
      </dsp:nvSpPr>
      <dsp:spPr>
        <a:xfrm>
          <a:off x="1741714" y="50556"/>
          <a:ext cx="5225142" cy="609853"/>
        </a:xfrm>
        <a:prstGeom prst="rect">
          <a:avLst/>
        </a:prstGeom>
        <a:solidFill>
          <a:schemeClr val="accent2">
            <a:tint val="40000"/>
            <a:alpha val="90000"/>
            <a:hueOff val="-1841865"/>
            <a:satOff val="12270"/>
            <a:lumOff val="1122"/>
            <a:alphaOff val="0"/>
          </a:schemeClr>
        </a:solidFill>
        <a:ln w="15875" cap="flat" cmpd="sng" algn="ctr">
          <a:solidFill>
            <a:schemeClr val="accent2">
              <a:tint val="40000"/>
              <a:alpha val="90000"/>
              <a:hueOff val="-1841865"/>
              <a:satOff val="12270"/>
              <a:lumOff val="112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5991" tIns="228600" rIns="105991" bIns="228600" numCol="1" spcCol="1270" anchor="ctr" anchorCtr="0">
          <a:noAutofit/>
        </a:bodyPr>
        <a:lstStyle/>
        <a:p>
          <a:pPr lvl="0" algn="l" defTabSz="800100">
            <a:lnSpc>
              <a:spcPct val="90000"/>
            </a:lnSpc>
            <a:spcBef>
              <a:spcPct val="0"/>
            </a:spcBef>
            <a:spcAft>
              <a:spcPct val="35000"/>
            </a:spcAft>
          </a:pPr>
          <a:r>
            <a:rPr lang="en-US" sz="1800" kern="1200" dirty="0"/>
            <a:t>requirements for jury service</a:t>
          </a:r>
          <a:r>
            <a:rPr lang="en-US" sz="1200" kern="1200" dirty="0"/>
            <a:t>.</a:t>
          </a:r>
        </a:p>
      </dsp:txBody>
      <dsp:txXfrm>
        <a:off x="1741714" y="50556"/>
        <a:ext cx="5225142" cy="609853"/>
      </dsp:txXfrm>
    </dsp:sp>
  </dsp:spTree>
</dsp:drawing>
</file>

<file path=ppt/diagrams/layout1.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7010BB1-1AD5-45D0-93DB-AACD5B0C4B7C}"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6E5BD0-E7E1-4BB5-94FF-4313E81500B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8850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010BB1-1AD5-45D0-93DB-AACD5B0C4B7C}"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6E5BD0-E7E1-4BB5-94FF-4313E81500BF}" type="slidenum">
              <a:rPr lang="en-US" smtClean="0"/>
              <a:t>‹#›</a:t>
            </a:fld>
            <a:endParaRPr lang="en-US"/>
          </a:p>
        </p:txBody>
      </p:sp>
    </p:spTree>
    <p:extLst>
      <p:ext uri="{BB962C8B-B14F-4D97-AF65-F5344CB8AC3E}">
        <p14:creationId xmlns:p14="http://schemas.microsoft.com/office/powerpoint/2010/main" val="60549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010BB1-1AD5-45D0-93DB-AACD5B0C4B7C}"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6E5BD0-E7E1-4BB5-94FF-4313E81500BF}"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295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010BB1-1AD5-45D0-93DB-AACD5B0C4B7C}"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6E5BD0-E7E1-4BB5-94FF-4313E81500BF}" type="slidenum">
              <a:rPr lang="en-US" smtClean="0"/>
              <a:t>‹#›</a:t>
            </a:fld>
            <a:endParaRPr lang="en-US"/>
          </a:p>
        </p:txBody>
      </p:sp>
    </p:spTree>
    <p:extLst>
      <p:ext uri="{BB962C8B-B14F-4D97-AF65-F5344CB8AC3E}">
        <p14:creationId xmlns:p14="http://schemas.microsoft.com/office/powerpoint/2010/main" val="855010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7010BB1-1AD5-45D0-93DB-AACD5B0C4B7C}"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6E5BD0-E7E1-4BB5-94FF-4313E81500B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1143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010BB1-1AD5-45D0-93DB-AACD5B0C4B7C}" type="datetimeFigureOut">
              <a:rPr lang="en-US" smtClean="0"/>
              <a:t>1/31/2020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6E5BD0-E7E1-4BB5-94FF-4313E81500BF}" type="slidenum">
              <a:rPr lang="en-US" smtClean="0"/>
              <a:t>‹#›</a:t>
            </a:fld>
            <a:endParaRPr lang="en-US"/>
          </a:p>
        </p:txBody>
      </p:sp>
    </p:spTree>
    <p:extLst>
      <p:ext uri="{BB962C8B-B14F-4D97-AF65-F5344CB8AC3E}">
        <p14:creationId xmlns:p14="http://schemas.microsoft.com/office/powerpoint/2010/main" val="2414241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010BB1-1AD5-45D0-93DB-AACD5B0C4B7C}" type="datetimeFigureOut">
              <a:rPr lang="en-US" smtClean="0"/>
              <a:t>1/31/2020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6E5BD0-E7E1-4BB5-94FF-4313E81500BF}" type="slidenum">
              <a:rPr lang="en-US" smtClean="0"/>
              <a:t>‹#›</a:t>
            </a:fld>
            <a:endParaRPr lang="en-US"/>
          </a:p>
        </p:txBody>
      </p:sp>
    </p:spTree>
    <p:extLst>
      <p:ext uri="{BB962C8B-B14F-4D97-AF65-F5344CB8AC3E}">
        <p14:creationId xmlns:p14="http://schemas.microsoft.com/office/powerpoint/2010/main" val="2343321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010BB1-1AD5-45D0-93DB-AACD5B0C4B7C}" type="datetimeFigureOut">
              <a:rPr lang="en-US" smtClean="0"/>
              <a:t>1/31/2020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6E5BD0-E7E1-4BB5-94FF-4313E81500BF}" type="slidenum">
              <a:rPr lang="en-US" smtClean="0"/>
              <a:t>‹#›</a:t>
            </a:fld>
            <a:endParaRPr lang="en-US"/>
          </a:p>
        </p:txBody>
      </p:sp>
    </p:spTree>
    <p:extLst>
      <p:ext uri="{BB962C8B-B14F-4D97-AF65-F5344CB8AC3E}">
        <p14:creationId xmlns:p14="http://schemas.microsoft.com/office/powerpoint/2010/main" val="1934634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010BB1-1AD5-45D0-93DB-AACD5B0C4B7C}" type="datetimeFigureOut">
              <a:rPr lang="en-US" smtClean="0"/>
              <a:t>1/31/2020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6E5BD0-E7E1-4BB5-94FF-4313E81500BF}" type="slidenum">
              <a:rPr lang="en-US" smtClean="0"/>
              <a:t>‹#›</a:t>
            </a:fld>
            <a:endParaRPr lang="en-US"/>
          </a:p>
        </p:txBody>
      </p:sp>
    </p:spTree>
    <p:extLst>
      <p:ext uri="{BB962C8B-B14F-4D97-AF65-F5344CB8AC3E}">
        <p14:creationId xmlns:p14="http://schemas.microsoft.com/office/powerpoint/2010/main" val="280678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7010BB1-1AD5-45D0-93DB-AACD5B0C4B7C}" type="datetimeFigureOut">
              <a:rPr lang="en-US" smtClean="0"/>
              <a:t>1/31/2020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6E5BD0-E7E1-4BB5-94FF-4313E81500BF}" type="slidenum">
              <a:rPr lang="en-US" smtClean="0"/>
              <a:t>‹#›</a:t>
            </a:fld>
            <a:endParaRPr lang="en-US"/>
          </a:p>
        </p:txBody>
      </p:sp>
    </p:spTree>
    <p:extLst>
      <p:ext uri="{BB962C8B-B14F-4D97-AF65-F5344CB8AC3E}">
        <p14:creationId xmlns:p14="http://schemas.microsoft.com/office/powerpoint/2010/main" val="2093405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7010BB1-1AD5-45D0-93DB-AACD5B0C4B7C}" type="datetimeFigureOut">
              <a:rPr lang="en-US" smtClean="0"/>
              <a:t>1/31/2020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6E5BD0-E7E1-4BB5-94FF-4313E81500B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7904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7010BB1-1AD5-45D0-93DB-AACD5B0C4B7C}" type="datetimeFigureOut">
              <a:rPr lang="en-US" smtClean="0"/>
              <a:t>1/31/2020</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A6E5BD0-E7E1-4BB5-94FF-4313E81500BF}"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74021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0X3dyEY7rnQ" TargetMode="External"/><Relationship Id="rId2" Type="http://schemas.openxmlformats.org/officeDocument/2006/relationships/slideLayout" Target="../slideLayouts/slideLayout2.xml"/><Relationship Id="rId1" Type="http://schemas.openxmlformats.org/officeDocument/2006/relationships/video" Target="https://www.youtube.com/embed/0X3dyEY7rnQ" TargetMode="Externa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0" name="Rectangle 139">
            <a:extLst>
              <a:ext uri="{FF2B5EF4-FFF2-40B4-BE49-F238E27FC236}">
                <a16:creationId xmlns:a16="http://schemas.microsoft.com/office/drawing/2014/main" xmlns="" id="{B32DC26D-8B9B-4CC1-B3CC-D3EA0FB162C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9" name="Picture 2" descr="Image result for jury">
            <a:extLst>
              <a:ext uri="{FF2B5EF4-FFF2-40B4-BE49-F238E27FC236}">
                <a16:creationId xmlns:a16="http://schemas.microsoft.com/office/drawing/2014/main" xmlns="" id="{5C57AAA4-3CE2-42C6-A10A-5B6BD15DB774}"/>
              </a:ext>
            </a:extLst>
          </p:cNvPr>
          <p:cNvPicPr>
            <a:picLocks noChangeAspect="1" noChangeArrowheads="1"/>
          </p:cNvPicPr>
          <p:nvPr/>
        </p:nvPicPr>
        <p:blipFill rotWithShape="1">
          <a:blip r:embed="rId2">
            <a:duotone>
              <a:schemeClr val="bg2">
                <a:shade val="45000"/>
                <a:satMod val="135000"/>
              </a:schemeClr>
              <a:prstClr val="white"/>
            </a:duotone>
            <a:alphaModFix amt="35000"/>
            <a:extLst>
              <a:ext uri="{28A0092B-C50C-407E-A947-70E740481C1C}">
                <a14:useLocalDpi xmlns:a14="http://schemas.microsoft.com/office/drawing/2010/main" val="0"/>
              </a:ext>
            </a:extLst>
          </a:blip>
          <a:srcRect t="10171" r="-1" b="5220"/>
          <a:stretch/>
        </p:blipFill>
        <p:spPr bwMode="auto">
          <a:xfrm>
            <a:off x="20" y="-1"/>
            <a:ext cx="1218893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xmlns="" id="{1D8E2670-A09C-4997-88FC-2A7F4A78C000}"/>
              </a:ext>
            </a:extLst>
          </p:cNvPr>
          <p:cNvSpPr>
            <a:spLocks noGrp="1"/>
          </p:cNvSpPr>
          <p:nvPr>
            <p:ph type="title"/>
          </p:nvPr>
        </p:nvSpPr>
        <p:spPr>
          <a:xfrm>
            <a:off x="643467" y="643467"/>
            <a:ext cx="3684437" cy="5571066"/>
          </a:xfrm>
        </p:spPr>
        <p:txBody>
          <a:bodyPr>
            <a:normAutofit/>
          </a:bodyPr>
          <a:lstStyle/>
          <a:p>
            <a:pPr algn="r"/>
            <a:r>
              <a:rPr lang="en-US"/>
              <a:t>Diversity in Juries</a:t>
            </a:r>
            <a:br>
              <a:rPr lang="en-US"/>
            </a:br>
            <a:endParaRPr lang="en-US"/>
          </a:p>
        </p:txBody>
      </p:sp>
      <p:cxnSp>
        <p:nvCxnSpPr>
          <p:cNvPr id="142" name="Straight Connector 141">
            <a:extLst>
              <a:ext uri="{FF2B5EF4-FFF2-40B4-BE49-F238E27FC236}">
                <a16:creationId xmlns:a16="http://schemas.microsoft.com/office/drawing/2014/main" xmlns="" id="{FBB7ADC3-53A0-44F2-914A-78CADAF3341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49645" y="1828800"/>
            <a:ext cx="0" cy="3200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9" name="Picture 2" descr="Image result for jury">
            <a:extLst>
              <a:ext uri="{FF2B5EF4-FFF2-40B4-BE49-F238E27FC236}">
                <a16:creationId xmlns:a16="http://schemas.microsoft.com/office/drawing/2014/main" xmlns="" id="{F3B19594-3473-49F1-AFA1-FC4A61ED070D}"/>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8721" r="1" b="3773"/>
          <a:stretch/>
        </p:blipFill>
        <p:spPr bwMode="auto">
          <a:xfrm>
            <a:off x="5093041" y="1034321"/>
            <a:ext cx="6914027" cy="4017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079289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xmlns="" id="{6109556B-EAE9-4435-B409-0519F2CBDB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7552267" cy="6858000"/>
          </a:xfrm>
          <a:prstGeom prst="rect">
            <a:avLst/>
          </a:prstGeom>
          <a:solidFill>
            <a:srgbClr val="414E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81C04D76-1B3B-4455-83D9-243536D9257A}"/>
              </a:ext>
            </a:extLst>
          </p:cNvPr>
          <p:cNvSpPr>
            <a:spLocks noGrp="1"/>
          </p:cNvSpPr>
          <p:nvPr>
            <p:ph type="title"/>
          </p:nvPr>
        </p:nvSpPr>
        <p:spPr>
          <a:xfrm>
            <a:off x="1024128" y="585216"/>
            <a:ext cx="6007027" cy="1499616"/>
          </a:xfrm>
        </p:spPr>
        <p:txBody>
          <a:bodyPr>
            <a:normAutofit/>
          </a:bodyPr>
          <a:lstStyle/>
          <a:p>
            <a:r>
              <a:rPr lang="en-US">
                <a:solidFill>
                  <a:srgbClr val="FFFFFF"/>
                </a:solidFill>
              </a:rPr>
              <a:t>Jury Administrators</a:t>
            </a:r>
          </a:p>
        </p:txBody>
      </p:sp>
      <p:cxnSp>
        <p:nvCxnSpPr>
          <p:cNvPr id="137" name="Straight Connector 136">
            <a:extLst>
              <a:ext uri="{FF2B5EF4-FFF2-40B4-BE49-F238E27FC236}">
                <a16:creationId xmlns:a16="http://schemas.microsoft.com/office/drawing/2014/main" xmlns="" id="{5814CCBE-423E-41B2-A9F3-82679F490EF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V="1">
            <a:off x="762000" y="826324"/>
            <a:ext cx="0" cy="9144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5FB1187F-75C2-401E-9003-57389DA98C25}"/>
              </a:ext>
            </a:extLst>
          </p:cNvPr>
          <p:cNvSpPr>
            <a:spLocks noGrp="1"/>
          </p:cNvSpPr>
          <p:nvPr>
            <p:ph idx="1"/>
          </p:nvPr>
        </p:nvSpPr>
        <p:spPr>
          <a:xfrm>
            <a:off x="1024128" y="1740724"/>
            <a:ext cx="6007027" cy="4761676"/>
          </a:xfrm>
        </p:spPr>
        <p:txBody>
          <a:bodyPr>
            <a:normAutofit/>
          </a:bodyPr>
          <a:lstStyle/>
          <a:p>
            <a:r>
              <a:rPr lang="en-US" sz="2400" dirty="0">
                <a:solidFill>
                  <a:srgbClr val="FFFFFF"/>
                </a:solidFill>
              </a:rPr>
              <a:t>A. Come to front of room </a:t>
            </a:r>
          </a:p>
          <a:p>
            <a:r>
              <a:rPr lang="en-US" sz="2400" dirty="0">
                <a:solidFill>
                  <a:srgbClr val="FFFFFF"/>
                </a:solidFill>
              </a:rPr>
              <a:t>Jury Administrator 1A tells class </a:t>
            </a:r>
          </a:p>
          <a:p>
            <a:pPr lvl="1"/>
            <a:r>
              <a:rPr lang="en-US" sz="2400" dirty="0">
                <a:solidFill>
                  <a:srgbClr val="FFFFFF"/>
                </a:solidFill>
              </a:rPr>
              <a:t>what your case was about </a:t>
            </a:r>
          </a:p>
          <a:p>
            <a:pPr lvl="1"/>
            <a:r>
              <a:rPr lang="en-US" sz="2400" dirty="0">
                <a:solidFill>
                  <a:srgbClr val="FFFFFF"/>
                </a:solidFill>
              </a:rPr>
              <a:t>how long the </a:t>
            </a:r>
            <a:r>
              <a:rPr lang="en-US" sz="2400" dirty="0" smtClean="0">
                <a:solidFill>
                  <a:srgbClr val="FFFFFF"/>
                </a:solidFill>
              </a:rPr>
              <a:t>trial is</a:t>
            </a:r>
            <a:endParaRPr lang="en-US" sz="2400" dirty="0">
              <a:solidFill>
                <a:srgbClr val="FFFFFF"/>
              </a:solidFill>
            </a:endParaRPr>
          </a:p>
          <a:p>
            <a:pPr lvl="1"/>
            <a:r>
              <a:rPr lang="en-US" sz="2400" dirty="0">
                <a:solidFill>
                  <a:srgbClr val="FFFFFF"/>
                </a:solidFill>
              </a:rPr>
              <a:t>what you decided about Juror 1</a:t>
            </a:r>
            <a:r>
              <a:rPr lang="en-US" sz="2400" dirty="0" smtClean="0">
                <a:solidFill>
                  <a:srgbClr val="FFFFFF"/>
                </a:solidFill>
              </a:rPr>
              <a:t>.</a:t>
            </a:r>
            <a:endParaRPr lang="en-US" sz="2400" dirty="0">
              <a:solidFill>
                <a:srgbClr val="FFFFFF"/>
              </a:solidFill>
            </a:endParaRPr>
          </a:p>
          <a:p>
            <a:r>
              <a:rPr lang="en-US" sz="2400" dirty="0" smtClean="0">
                <a:solidFill>
                  <a:srgbClr val="FFFFFF"/>
                </a:solidFill>
              </a:rPr>
              <a:t>B. Each </a:t>
            </a:r>
            <a:r>
              <a:rPr lang="en-US" sz="2400" dirty="0">
                <a:solidFill>
                  <a:srgbClr val="FFFFFF"/>
                </a:solidFill>
              </a:rPr>
              <a:t>Jury Administrator reports about their case, trial length, and decision on Juror 1</a:t>
            </a:r>
            <a:r>
              <a:rPr lang="en-US" sz="2400" dirty="0" smtClean="0">
                <a:solidFill>
                  <a:srgbClr val="FFFFFF"/>
                </a:solidFill>
              </a:rPr>
              <a:t>. </a:t>
            </a:r>
            <a:endParaRPr lang="en-US" sz="2400" dirty="0">
              <a:solidFill>
                <a:srgbClr val="FFFFFF"/>
              </a:solidFill>
            </a:endParaRPr>
          </a:p>
          <a:p>
            <a:r>
              <a:rPr lang="en-US" sz="2400" dirty="0" smtClean="0">
                <a:solidFill>
                  <a:srgbClr val="FFFFFF"/>
                </a:solidFill>
              </a:rPr>
              <a:t>C. Jury </a:t>
            </a:r>
            <a:r>
              <a:rPr lang="en-US" sz="2400" dirty="0">
                <a:solidFill>
                  <a:srgbClr val="FFFFFF"/>
                </a:solidFill>
              </a:rPr>
              <a:t>Administrators </a:t>
            </a:r>
            <a:r>
              <a:rPr lang="en-US" sz="2400" dirty="0" smtClean="0">
                <a:solidFill>
                  <a:srgbClr val="FFFFFF"/>
                </a:solidFill>
              </a:rPr>
              <a:t>1A,1B</a:t>
            </a:r>
            <a:r>
              <a:rPr lang="en-US" sz="2400" dirty="0">
                <a:solidFill>
                  <a:srgbClr val="FFFFFF"/>
                </a:solidFill>
              </a:rPr>
              <a:t>, 1C, 1D, </a:t>
            </a:r>
            <a:r>
              <a:rPr lang="en-US" sz="2400" dirty="0" smtClean="0">
                <a:solidFill>
                  <a:srgbClr val="FFFFFF"/>
                </a:solidFill>
              </a:rPr>
              <a:t>1E </a:t>
            </a:r>
            <a:r>
              <a:rPr lang="en-US" sz="2400" dirty="0">
                <a:solidFill>
                  <a:srgbClr val="FFFFFF"/>
                </a:solidFill>
              </a:rPr>
              <a:t>report on Juror 2</a:t>
            </a:r>
            <a:r>
              <a:rPr lang="en-US" sz="2400" dirty="0" smtClean="0">
                <a:solidFill>
                  <a:srgbClr val="FFFFFF"/>
                </a:solidFill>
              </a:rPr>
              <a:t>, </a:t>
            </a:r>
            <a:r>
              <a:rPr lang="en-US" sz="2400" dirty="0">
                <a:solidFill>
                  <a:srgbClr val="FFFFFF"/>
                </a:solidFill>
              </a:rPr>
              <a:t>then Juror 3</a:t>
            </a:r>
            <a:r>
              <a:rPr lang="en-US" sz="2400" dirty="0" smtClean="0">
                <a:solidFill>
                  <a:srgbClr val="FFFFFF"/>
                </a:solidFill>
              </a:rPr>
              <a:t>, </a:t>
            </a:r>
            <a:r>
              <a:rPr lang="en-US" sz="2400" dirty="0">
                <a:solidFill>
                  <a:srgbClr val="FFFFFF"/>
                </a:solidFill>
              </a:rPr>
              <a:t>etc.</a:t>
            </a:r>
          </a:p>
          <a:p>
            <a:r>
              <a:rPr lang="en-US" sz="2400" dirty="0" smtClean="0">
                <a:solidFill>
                  <a:srgbClr val="FFFFFF"/>
                </a:solidFill>
              </a:rPr>
              <a:t>D. Ask </a:t>
            </a:r>
            <a:r>
              <a:rPr lang="en-US" sz="2400" dirty="0">
                <a:solidFill>
                  <a:srgbClr val="FFFFFF"/>
                </a:solidFill>
              </a:rPr>
              <a:t>Jury Administrators how they felt in making decisions.</a:t>
            </a:r>
          </a:p>
          <a:p>
            <a:endParaRPr lang="en-US" dirty="0">
              <a:solidFill>
                <a:srgbClr val="FFFFFF"/>
              </a:solidFill>
            </a:endParaRPr>
          </a:p>
        </p:txBody>
      </p:sp>
      <p:pic>
        <p:nvPicPr>
          <p:cNvPr id="2050" name="Picture 2" descr="Related image">
            <a:extLst>
              <a:ext uri="{FF2B5EF4-FFF2-40B4-BE49-F238E27FC236}">
                <a16:creationId xmlns:a16="http://schemas.microsoft.com/office/drawing/2014/main" xmlns="" id="{49ADA483-3C02-4319-958C-62CAFAF77BD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29"/>
          <a:stretch/>
        </p:blipFill>
        <p:spPr bwMode="auto">
          <a:xfrm>
            <a:off x="7552266" y="10"/>
            <a:ext cx="4639734"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3852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xmlns="" id="{C61657BD-3333-446A-A16A-CBDC77C8E5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92000" cy="457200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 name="Rectangle 72">
            <a:extLst>
              <a:ext uri="{FF2B5EF4-FFF2-40B4-BE49-F238E27FC236}">
                <a16:creationId xmlns:a16="http://schemas.microsoft.com/office/drawing/2014/main" xmlns="" id="{52CAFF06-4D3A-42A5-8614-B1FA47EA0F6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3467" y="643467"/>
            <a:ext cx="10905066" cy="5571066"/>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Image result for jury pool voir dire">
            <a:extLst>
              <a:ext uri="{FF2B5EF4-FFF2-40B4-BE49-F238E27FC236}">
                <a16:creationId xmlns:a16="http://schemas.microsoft.com/office/drawing/2014/main" xmlns="" id="{51F49899-B4E4-42F5-BC5B-FF74306F63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4193" y="838813"/>
            <a:ext cx="5721362" cy="373318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xmlns="" id="{6D517D88-D389-4AE4-B2DE-03F76E25E00E}"/>
              </a:ext>
            </a:extLst>
          </p:cNvPr>
          <p:cNvSpPr txBox="1"/>
          <p:nvPr/>
        </p:nvSpPr>
        <p:spPr>
          <a:xfrm>
            <a:off x="2304440" y="5014204"/>
            <a:ext cx="6239209" cy="646331"/>
          </a:xfrm>
          <a:prstGeom prst="rect">
            <a:avLst/>
          </a:prstGeom>
          <a:noFill/>
        </p:spPr>
        <p:txBody>
          <a:bodyPr wrap="none" rtlCol="0">
            <a:spAutoFit/>
          </a:bodyPr>
          <a:lstStyle/>
          <a:p>
            <a:r>
              <a:rPr lang="en-US" sz="3600" dirty="0"/>
              <a:t>Who will actually be on the jury?</a:t>
            </a:r>
          </a:p>
        </p:txBody>
      </p:sp>
      <p:sp>
        <p:nvSpPr>
          <p:cNvPr id="3" name="TextBox 2">
            <a:extLst>
              <a:ext uri="{FF2B5EF4-FFF2-40B4-BE49-F238E27FC236}">
                <a16:creationId xmlns:a16="http://schemas.microsoft.com/office/drawing/2014/main" xmlns="" id="{7E412650-FDE2-41A3-97BB-0F36E864669C}"/>
              </a:ext>
            </a:extLst>
          </p:cNvPr>
          <p:cNvSpPr txBox="1"/>
          <p:nvPr/>
        </p:nvSpPr>
        <p:spPr>
          <a:xfrm>
            <a:off x="7629249" y="1611086"/>
            <a:ext cx="3604893" cy="769441"/>
          </a:xfrm>
          <a:prstGeom prst="rect">
            <a:avLst/>
          </a:prstGeom>
          <a:noFill/>
        </p:spPr>
        <p:txBody>
          <a:bodyPr wrap="square" rtlCol="0">
            <a:spAutoFit/>
          </a:bodyPr>
          <a:lstStyle/>
          <a:p>
            <a:r>
              <a:rPr lang="en-US" sz="4400" dirty="0" err="1"/>
              <a:t>Voir</a:t>
            </a:r>
            <a:r>
              <a:rPr lang="en-US" sz="4400" dirty="0"/>
              <a:t> Dire</a:t>
            </a:r>
          </a:p>
        </p:txBody>
      </p:sp>
    </p:spTree>
    <p:extLst>
      <p:ext uri="{BB962C8B-B14F-4D97-AF65-F5344CB8AC3E}">
        <p14:creationId xmlns:p14="http://schemas.microsoft.com/office/powerpoint/2010/main" val="2735031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F7422F06-6017-4361-8872-E0E2CEB20B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E69B157-8DF8-4EC2-989F-AAEF965AA796}"/>
              </a:ext>
            </a:extLst>
          </p:cNvPr>
          <p:cNvSpPr>
            <a:spLocks noGrp="1"/>
          </p:cNvSpPr>
          <p:nvPr>
            <p:ph type="title"/>
          </p:nvPr>
        </p:nvSpPr>
        <p:spPr>
          <a:xfrm>
            <a:off x="616293" y="643466"/>
            <a:ext cx="3415612" cy="5571066"/>
          </a:xfrm>
        </p:spPr>
        <p:txBody>
          <a:bodyPr>
            <a:normAutofit/>
          </a:bodyPr>
          <a:lstStyle/>
          <a:p>
            <a:r>
              <a:rPr lang="en-US">
                <a:solidFill>
                  <a:srgbClr val="FFFFFF"/>
                </a:solidFill>
              </a:rPr>
              <a:t>Session Objectives</a:t>
            </a:r>
          </a:p>
        </p:txBody>
      </p:sp>
      <p:graphicFrame>
        <p:nvGraphicFramePr>
          <p:cNvPr id="5" name="Content Placeholder 2">
            <a:extLst>
              <a:ext uri="{FF2B5EF4-FFF2-40B4-BE49-F238E27FC236}">
                <a16:creationId xmlns:a16="http://schemas.microsoft.com/office/drawing/2014/main" xmlns="" id="{15BD5186-BF5E-4CC0-83C1-169E1808C239}"/>
              </a:ext>
            </a:extLst>
          </p:cNvPr>
          <p:cNvGraphicFramePr>
            <a:graphicFrameLocks noGrp="1"/>
          </p:cNvGraphicFramePr>
          <p:nvPr>
            <p:ph idx="1"/>
            <p:extLst>
              <p:ext uri="{D42A27DB-BD31-4B8C-83A1-F6EECF244321}">
                <p14:modId xmlns:p14="http://schemas.microsoft.com/office/powerpoint/2010/main" val="3911096169"/>
              </p:ext>
            </p:extLst>
          </p:nvPr>
        </p:nvGraphicFramePr>
        <p:xfrm>
          <a:off x="4992914" y="954087"/>
          <a:ext cx="6966857" cy="52604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6445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47F247E-B679-44E9-93C2-B2DD5EFB2B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FEE15661-B0F2-42AE-A75B-0999B2CF59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xmlns="" id="{6A2B3622-7C11-46FD-9B46-5E6703624450}"/>
              </a:ext>
            </a:extLst>
          </p:cNvPr>
          <p:cNvSpPr>
            <a:spLocks noGrp="1"/>
          </p:cNvSpPr>
          <p:nvPr>
            <p:ph type="title"/>
          </p:nvPr>
        </p:nvSpPr>
        <p:spPr>
          <a:xfrm>
            <a:off x="3469327" y="788416"/>
            <a:ext cx="7923264" cy="1499616"/>
          </a:xfrm>
        </p:spPr>
        <p:txBody>
          <a:bodyPr>
            <a:normAutofit/>
          </a:bodyPr>
          <a:lstStyle/>
          <a:p>
            <a:r>
              <a:rPr lang="en-US" dirty="0">
                <a:solidFill>
                  <a:srgbClr val="FFFFFF"/>
                </a:solidFill>
              </a:rPr>
              <a:t>Right to  a JURY Trial</a:t>
            </a:r>
          </a:p>
        </p:txBody>
      </p:sp>
      <p:sp>
        <p:nvSpPr>
          <p:cNvPr id="14" name="Rectangle 13">
            <a:extLst>
              <a:ext uri="{FF2B5EF4-FFF2-40B4-BE49-F238E27FC236}">
                <a16:creationId xmlns:a16="http://schemas.microsoft.com/office/drawing/2014/main" xmlns="" id="{354706C1-38B7-4C23-8749-906CB0DC80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5152" y="484632"/>
            <a:ext cx="2128933"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a:extLst>
              <a:ext uri="{FF2B5EF4-FFF2-40B4-BE49-F238E27FC236}">
                <a16:creationId xmlns:a16="http://schemas.microsoft.com/office/drawing/2014/main" xmlns="" id="{CD161189-7A5B-4B2B-93DC-77710299475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V="1">
            <a:off x="3207198" y="1029524"/>
            <a:ext cx="0" cy="914400"/>
          </a:xfrm>
          <a:prstGeom prst="line">
            <a:avLst/>
          </a:prstGeom>
          <a:ln w="19050">
            <a:solidFill>
              <a:schemeClr val="accent1">
                <a:alpha val="8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xmlns="" id="{F049EA78-C045-419E-BAFE-815C3E014E7D}"/>
              </a:ext>
            </a:extLst>
          </p:cNvPr>
          <p:cNvSpPr>
            <a:spLocks noGrp="1"/>
          </p:cNvSpPr>
          <p:nvPr>
            <p:ph idx="1"/>
          </p:nvPr>
        </p:nvSpPr>
        <p:spPr>
          <a:xfrm>
            <a:off x="3469327" y="1943924"/>
            <a:ext cx="7923264" cy="4099892"/>
          </a:xfrm>
        </p:spPr>
        <p:txBody>
          <a:bodyPr>
            <a:normAutofit lnSpcReduction="10000"/>
          </a:bodyPr>
          <a:lstStyle/>
          <a:p>
            <a:r>
              <a:rPr lang="en-US" sz="2800" dirty="0">
                <a:solidFill>
                  <a:srgbClr val="FFFFFF"/>
                </a:solidFill>
              </a:rPr>
              <a:t>Who can tell me where the right to a jury trial comes </a:t>
            </a:r>
            <a:r>
              <a:rPr lang="en-US" sz="2800" dirty="0" smtClean="0">
                <a:solidFill>
                  <a:srgbClr val="FFFFFF"/>
                </a:solidFill>
              </a:rPr>
              <a:t>from?</a:t>
            </a:r>
            <a:endParaRPr lang="en-US" sz="2800" dirty="0">
              <a:solidFill>
                <a:srgbClr val="FFFFFF"/>
              </a:solidFill>
            </a:endParaRPr>
          </a:p>
          <a:p>
            <a:r>
              <a:rPr lang="en-US" sz="2800" dirty="0">
                <a:solidFill>
                  <a:srgbClr val="FFFFFF"/>
                </a:solidFill>
              </a:rPr>
              <a:t>U.S. Constitution </a:t>
            </a:r>
          </a:p>
          <a:p>
            <a:pPr lvl="1"/>
            <a:r>
              <a:rPr lang="en-US" sz="2800" dirty="0">
                <a:solidFill>
                  <a:srgbClr val="FFFFFF"/>
                </a:solidFill>
              </a:rPr>
              <a:t>6</a:t>
            </a:r>
            <a:r>
              <a:rPr lang="en-US" sz="2800" baseline="30000" dirty="0">
                <a:solidFill>
                  <a:srgbClr val="FFFFFF"/>
                </a:solidFill>
              </a:rPr>
              <a:t>th</a:t>
            </a:r>
            <a:r>
              <a:rPr lang="en-US" sz="2800" dirty="0">
                <a:solidFill>
                  <a:srgbClr val="FFFFFF"/>
                </a:solidFill>
              </a:rPr>
              <a:t> Amendment – Criminal Defendants - Right to Impartial Jury</a:t>
            </a:r>
          </a:p>
          <a:p>
            <a:pPr lvl="1"/>
            <a:r>
              <a:rPr lang="en-US" sz="2800" dirty="0">
                <a:solidFill>
                  <a:srgbClr val="FFFFFF"/>
                </a:solidFill>
              </a:rPr>
              <a:t>7</a:t>
            </a:r>
            <a:r>
              <a:rPr lang="en-US" sz="2800" baseline="30000" dirty="0">
                <a:solidFill>
                  <a:srgbClr val="FFFFFF"/>
                </a:solidFill>
              </a:rPr>
              <a:t>th</a:t>
            </a:r>
            <a:r>
              <a:rPr lang="en-US" sz="2800" dirty="0">
                <a:solidFill>
                  <a:srgbClr val="FFFFFF"/>
                </a:solidFill>
              </a:rPr>
              <a:t> Amendment – Civil Trials – Cases at common law value over $20 </a:t>
            </a:r>
          </a:p>
          <a:p>
            <a:r>
              <a:rPr lang="en-US" sz="2800" dirty="0">
                <a:solidFill>
                  <a:srgbClr val="FFFFFF"/>
                </a:solidFill>
              </a:rPr>
              <a:t>Washington Constitution</a:t>
            </a:r>
          </a:p>
          <a:p>
            <a:pPr lvl="1"/>
            <a:r>
              <a:rPr lang="en-US" sz="2800" dirty="0">
                <a:solidFill>
                  <a:srgbClr val="FFFFFF"/>
                </a:solidFill>
              </a:rPr>
              <a:t>Article 1, Section 21 Right to a Trial</a:t>
            </a:r>
          </a:p>
          <a:p>
            <a:endParaRPr lang="en-US" dirty="0">
              <a:solidFill>
                <a:srgbClr val="FFFFFF"/>
              </a:solidFill>
            </a:endParaRPr>
          </a:p>
        </p:txBody>
      </p:sp>
    </p:spTree>
    <p:extLst>
      <p:ext uri="{BB962C8B-B14F-4D97-AF65-F5344CB8AC3E}">
        <p14:creationId xmlns:p14="http://schemas.microsoft.com/office/powerpoint/2010/main" val="129809605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xmlns="" id="{43C90C46-8223-447C-B862-92072E608736}"/>
              </a:ext>
            </a:extLst>
          </p:cNvPr>
          <p:cNvSpPr>
            <a:spLocks noGrp="1"/>
          </p:cNvSpPr>
          <p:nvPr>
            <p:ph type="title"/>
          </p:nvPr>
        </p:nvSpPr>
        <p:spPr/>
        <p:txBody>
          <a:bodyPr/>
          <a:lstStyle/>
          <a:p>
            <a:r>
              <a:rPr lang="en-US" dirty="0">
                <a:hlinkClick r:id="rId3"/>
              </a:rPr>
              <a:t>Jury Duty</a:t>
            </a:r>
            <a:endParaRPr lang="en-US" dirty="0"/>
          </a:p>
        </p:txBody>
      </p:sp>
      <p:pic>
        <p:nvPicPr>
          <p:cNvPr id="12" name="Online Media 11" title="Jury Duty Public Service Announcement - English Language Version">
            <a:hlinkClick r:id="" action="ppaction://media"/>
            <a:extLst>
              <a:ext uri="{FF2B5EF4-FFF2-40B4-BE49-F238E27FC236}">
                <a16:creationId xmlns:a16="http://schemas.microsoft.com/office/drawing/2014/main" xmlns="" id="{5B713DFC-FD7F-4B8E-A412-C05EAC525266}"/>
              </a:ext>
            </a:extLst>
          </p:cNvPr>
          <p:cNvPicPr>
            <a:picLocks noGrp="1" noRot="1" noChangeAspect="1"/>
          </p:cNvPicPr>
          <p:nvPr>
            <p:ph idx="1"/>
            <a:videoFile r:link="rId1"/>
          </p:nvPr>
        </p:nvPicPr>
        <p:blipFill>
          <a:blip r:embed="rId4"/>
          <a:stretch>
            <a:fillRect/>
          </a:stretch>
        </p:blipFill>
        <p:spPr>
          <a:xfrm>
            <a:off x="2244598" y="2249714"/>
            <a:ext cx="7379709" cy="4151086"/>
          </a:xfrm>
          <a:prstGeom prst="rect">
            <a:avLst/>
          </a:prstGeom>
        </p:spPr>
      </p:pic>
    </p:spTree>
    <p:extLst>
      <p:ext uri="{BB962C8B-B14F-4D97-AF65-F5344CB8AC3E}">
        <p14:creationId xmlns:p14="http://schemas.microsoft.com/office/powerpoint/2010/main" val="1849844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DCE524-6156-462E-9F88-3D99C9ABDE81}"/>
              </a:ext>
            </a:extLst>
          </p:cNvPr>
          <p:cNvSpPr>
            <a:spLocks noGrp="1"/>
          </p:cNvSpPr>
          <p:nvPr>
            <p:ph type="title"/>
          </p:nvPr>
        </p:nvSpPr>
        <p:spPr>
          <a:xfrm>
            <a:off x="719329" y="594070"/>
            <a:ext cx="9720072" cy="1499616"/>
          </a:xfrm>
        </p:spPr>
        <p:txBody>
          <a:bodyPr/>
          <a:lstStyle/>
          <a:p>
            <a:r>
              <a:rPr lang="en-US" dirty="0"/>
              <a:t>Quick writing task		</a:t>
            </a:r>
          </a:p>
        </p:txBody>
      </p:sp>
      <p:sp>
        <p:nvSpPr>
          <p:cNvPr id="3" name="Content Placeholder 2">
            <a:extLst>
              <a:ext uri="{FF2B5EF4-FFF2-40B4-BE49-F238E27FC236}">
                <a16:creationId xmlns:a16="http://schemas.microsoft.com/office/drawing/2014/main" xmlns="" id="{17F519CA-6038-4CB6-A0EA-A2EFEA0E5DE3}"/>
              </a:ext>
            </a:extLst>
          </p:cNvPr>
          <p:cNvSpPr>
            <a:spLocks noGrp="1"/>
          </p:cNvSpPr>
          <p:nvPr>
            <p:ph idx="1"/>
          </p:nvPr>
        </p:nvSpPr>
        <p:spPr>
          <a:xfrm>
            <a:off x="719328" y="1901371"/>
            <a:ext cx="9720073" cy="4659086"/>
          </a:xfrm>
        </p:spPr>
        <p:txBody>
          <a:bodyPr>
            <a:normAutofit/>
          </a:bodyPr>
          <a:lstStyle/>
          <a:p>
            <a:r>
              <a:rPr lang="en-US" sz="4000" dirty="0" smtClean="0"/>
              <a:t>If a </a:t>
            </a:r>
            <a:r>
              <a:rPr lang="en-US" sz="4000" dirty="0"/>
              <a:t>loved </a:t>
            </a:r>
            <a:r>
              <a:rPr lang="en-US" sz="4000" dirty="0" smtClean="0"/>
              <a:t>one</a:t>
            </a:r>
            <a:r>
              <a:rPr lang="en-US" sz="4000" dirty="0"/>
              <a:t> </a:t>
            </a:r>
            <a:r>
              <a:rPr lang="en-US" sz="4000" dirty="0" smtClean="0"/>
              <a:t>or </a:t>
            </a:r>
            <a:r>
              <a:rPr lang="en-US" sz="4000" dirty="0"/>
              <a:t>family </a:t>
            </a:r>
            <a:r>
              <a:rPr lang="en-US" sz="4000" dirty="0" smtClean="0"/>
              <a:t/>
            </a:r>
            <a:br>
              <a:rPr lang="en-US" sz="4000" dirty="0" smtClean="0"/>
            </a:br>
            <a:r>
              <a:rPr lang="en-US" sz="4000" dirty="0" smtClean="0"/>
              <a:t>member were involved </a:t>
            </a:r>
            <a:r>
              <a:rPr lang="en-US" sz="4000" dirty="0"/>
              <a:t>in a </a:t>
            </a:r>
            <a:r>
              <a:rPr lang="en-US" sz="4000" dirty="0" smtClean="0"/>
              <a:t/>
            </a:r>
            <a:br>
              <a:rPr lang="en-US" sz="4000" dirty="0" smtClean="0"/>
            </a:br>
            <a:r>
              <a:rPr lang="en-US" sz="4000" dirty="0" smtClean="0"/>
              <a:t>criminal </a:t>
            </a:r>
            <a:r>
              <a:rPr lang="en-US" sz="4000" dirty="0"/>
              <a:t>case, </a:t>
            </a:r>
            <a:r>
              <a:rPr lang="en-US" sz="4000" dirty="0" smtClean="0"/>
              <a:t>who </a:t>
            </a:r>
            <a:r>
              <a:rPr lang="en-US" sz="4000" dirty="0"/>
              <a:t>would </a:t>
            </a:r>
            <a:r>
              <a:rPr lang="en-US" sz="4000" dirty="0" smtClean="0"/>
              <a:t/>
            </a:r>
            <a:br>
              <a:rPr lang="en-US" sz="4000" dirty="0" smtClean="0"/>
            </a:br>
            <a:r>
              <a:rPr lang="en-US" sz="4000" dirty="0" smtClean="0"/>
              <a:t>they </a:t>
            </a:r>
            <a:r>
              <a:rPr lang="en-US" sz="4000" dirty="0"/>
              <a:t>want to be </a:t>
            </a:r>
            <a:r>
              <a:rPr lang="en-US" sz="4000" dirty="0" smtClean="0"/>
              <a:t>on </a:t>
            </a:r>
            <a:r>
              <a:rPr lang="en-US" sz="4000" dirty="0"/>
              <a:t>their </a:t>
            </a:r>
            <a:r>
              <a:rPr lang="en-US" sz="4000" dirty="0" smtClean="0"/>
              <a:t/>
            </a:r>
            <a:br>
              <a:rPr lang="en-US" sz="4000" dirty="0" smtClean="0"/>
            </a:br>
            <a:r>
              <a:rPr lang="en-US" sz="4000" dirty="0" smtClean="0"/>
              <a:t>jury</a:t>
            </a:r>
            <a:r>
              <a:rPr lang="en-US" sz="4000" dirty="0"/>
              <a:t>? What would </a:t>
            </a:r>
            <a:r>
              <a:rPr lang="en-US" sz="4000" dirty="0" smtClean="0"/>
              <a:t>be </a:t>
            </a:r>
            <a:r>
              <a:rPr lang="en-US" sz="4000" dirty="0"/>
              <a:t>a fair </a:t>
            </a:r>
            <a:r>
              <a:rPr lang="en-US" sz="4000" dirty="0" smtClean="0"/>
              <a:t/>
            </a:r>
            <a:br>
              <a:rPr lang="en-US" sz="4000" dirty="0" smtClean="0"/>
            </a:br>
            <a:r>
              <a:rPr lang="en-US" sz="4000" dirty="0" smtClean="0"/>
              <a:t>jury</a:t>
            </a:r>
            <a:r>
              <a:rPr lang="en-US" sz="4000" dirty="0"/>
              <a:t>? </a:t>
            </a:r>
            <a:r>
              <a:rPr lang="en-US" sz="4000" dirty="0" smtClean="0"/>
              <a:t>Can </a:t>
            </a:r>
            <a:r>
              <a:rPr lang="en-US" sz="4000" dirty="0"/>
              <a:t>a non-diverse jury </a:t>
            </a:r>
            <a:br>
              <a:rPr lang="en-US" sz="4000" dirty="0"/>
            </a:br>
            <a:r>
              <a:rPr lang="en-US" sz="4000" dirty="0"/>
              <a:t>be fair?</a:t>
            </a:r>
          </a:p>
          <a:p>
            <a:endParaRPr lang="en-US" dirty="0"/>
          </a:p>
        </p:txBody>
      </p:sp>
      <p:pic>
        <p:nvPicPr>
          <p:cNvPr id="4" name="Picture 3" descr="1285879828_d64ef4000a">
            <a:extLst>
              <a:ext uri="{FF2B5EF4-FFF2-40B4-BE49-F238E27FC236}">
                <a16:creationId xmlns:a16="http://schemas.microsoft.com/office/drawing/2014/main" xmlns="" id="{761F5EC9-2DD9-4E4B-A8DD-CB4E94B987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07505" y="2286000"/>
            <a:ext cx="5161211" cy="3737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1429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39E4C68A-A4A9-48A4-9FF2-D2896B1EA0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E2B9AEA5-52CB-49A6-AF8A-33502F291B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81DB1220-7AFD-41A8-B6DA-B7EF3D53256D}"/>
              </a:ext>
            </a:extLst>
          </p:cNvPr>
          <p:cNvSpPr>
            <a:spLocks noGrp="1"/>
          </p:cNvSpPr>
          <p:nvPr>
            <p:ph type="title"/>
          </p:nvPr>
        </p:nvSpPr>
        <p:spPr>
          <a:xfrm>
            <a:off x="964788" y="804333"/>
            <a:ext cx="3391900" cy="5249334"/>
          </a:xfrm>
        </p:spPr>
        <p:txBody>
          <a:bodyPr>
            <a:normAutofit/>
          </a:bodyPr>
          <a:lstStyle/>
          <a:p>
            <a:pPr algn="r"/>
            <a:r>
              <a:rPr lang="en-US">
                <a:solidFill>
                  <a:srgbClr val="FFFFFF"/>
                </a:solidFill>
              </a:rPr>
              <a:t>Justice Mary Yu</a:t>
            </a:r>
            <a:br>
              <a:rPr lang="en-US">
                <a:solidFill>
                  <a:srgbClr val="FFFFFF"/>
                </a:solidFill>
              </a:rPr>
            </a:br>
            <a:r>
              <a:rPr lang="en-US">
                <a:solidFill>
                  <a:srgbClr val="FFFFFF"/>
                </a:solidFill>
              </a:rPr>
              <a:t>Washington State Supreme Court</a:t>
            </a:r>
          </a:p>
        </p:txBody>
      </p:sp>
      <p:sp>
        <p:nvSpPr>
          <p:cNvPr id="3" name="Content Placeholder 2">
            <a:extLst>
              <a:ext uri="{FF2B5EF4-FFF2-40B4-BE49-F238E27FC236}">
                <a16:creationId xmlns:a16="http://schemas.microsoft.com/office/drawing/2014/main" xmlns="" id="{2CBE68E9-6C1A-4A30-8B96-895757144066}"/>
              </a:ext>
            </a:extLst>
          </p:cNvPr>
          <p:cNvSpPr>
            <a:spLocks noGrp="1"/>
          </p:cNvSpPr>
          <p:nvPr>
            <p:ph idx="1"/>
          </p:nvPr>
        </p:nvSpPr>
        <p:spPr>
          <a:xfrm>
            <a:off x="4951048" y="804333"/>
            <a:ext cx="6306003" cy="5249334"/>
          </a:xfrm>
        </p:spPr>
        <p:txBody>
          <a:bodyPr anchor="ctr">
            <a:normAutofit/>
          </a:bodyPr>
          <a:lstStyle/>
          <a:p>
            <a:r>
              <a:rPr lang="en-US" sz="3200" i="1" dirty="0"/>
              <a:t>A diverse jury fully reflects our beautiful community in Washington by including individuals of various ages, genders, races, cultures, sexual orientations or identities, and abilities, and by representing our differing viewpoints, our varied personal experiences, our array of family structures, and our wide range of income, employment, and education. </a:t>
            </a:r>
            <a:endParaRPr lang="en-US" sz="3200" dirty="0"/>
          </a:p>
        </p:txBody>
      </p:sp>
    </p:spTree>
    <p:extLst>
      <p:ext uri="{BB962C8B-B14F-4D97-AF65-F5344CB8AC3E}">
        <p14:creationId xmlns:p14="http://schemas.microsoft.com/office/powerpoint/2010/main" val="1162517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41EAD2-7E6B-4333-9B60-B37CB5E69C0B}"/>
              </a:ext>
            </a:extLst>
          </p:cNvPr>
          <p:cNvSpPr>
            <a:spLocks noGrp="1"/>
          </p:cNvSpPr>
          <p:nvPr>
            <p:ph type="title"/>
          </p:nvPr>
        </p:nvSpPr>
        <p:spPr/>
        <p:txBody>
          <a:bodyPr/>
          <a:lstStyle/>
          <a:p>
            <a:r>
              <a:rPr lang="en-US" dirty="0"/>
              <a:t>Benefits of having a diverse jury?	</a:t>
            </a:r>
          </a:p>
        </p:txBody>
      </p:sp>
      <p:sp>
        <p:nvSpPr>
          <p:cNvPr id="3" name="Content Placeholder 2">
            <a:extLst>
              <a:ext uri="{FF2B5EF4-FFF2-40B4-BE49-F238E27FC236}">
                <a16:creationId xmlns:a16="http://schemas.microsoft.com/office/drawing/2014/main" xmlns="" id="{160C88D7-C533-44BE-8FD4-A668B6413622}"/>
              </a:ext>
            </a:extLst>
          </p:cNvPr>
          <p:cNvSpPr>
            <a:spLocks noGrp="1"/>
          </p:cNvSpPr>
          <p:nvPr>
            <p:ph idx="1"/>
          </p:nvPr>
        </p:nvSpPr>
        <p:spPr>
          <a:xfrm>
            <a:off x="1024127" y="2084831"/>
            <a:ext cx="9720073" cy="4490139"/>
          </a:xfrm>
        </p:spPr>
        <p:txBody>
          <a:bodyPr>
            <a:normAutofit lnSpcReduction="10000"/>
          </a:bodyPr>
          <a:lstStyle/>
          <a:p>
            <a:pPr lvl="0">
              <a:buFont typeface="Wingdings" panose="05000000000000000000" pitchFamily="2" charset="2"/>
              <a:buChar char="§"/>
            </a:pPr>
            <a:r>
              <a:rPr lang="en-US" sz="3200" dirty="0"/>
              <a:t>Fundamental right. </a:t>
            </a:r>
          </a:p>
          <a:p>
            <a:pPr>
              <a:buFont typeface="Wingdings" panose="05000000000000000000" pitchFamily="2" charset="2"/>
              <a:buChar char="§"/>
            </a:pPr>
            <a:r>
              <a:rPr lang="en-US" sz="3200" dirty="0"/>
              <a:t>Improves how people perceive or see justice.</a:t>
            </a:r>
          </a:p>
          <a:p>
            <a:pPr>
              <a:buFont typeface="Wingdings" panose="05000000000000000000" pitchFamily="2" charset="2"/>
              <a:buChar char="§"/>
            </a:pPr>
            <a:r>
              <a:rPr lang="en-US" sz="3200" dirty="0"/>
              <a:t>Fairer trials when they are racially diverse.</a:t>
            </a:r>
          </a:p>
          <a:p>
            <a:pPr lvl="2"/>
            <a:r>
              <a:rPr lang="en-US" sz="2800" dirty="0"/>
              <a:t>Various life perspectives</a:t>
            </a:r>
          </a:p>
          <a:p>
            <a:pPr lvl="2"/>
            <a:r>
              <a:rPr lang="en-US" sz="2800" dirty="0"/>
              <a:t>Longer deliberations, more evidence, fewer errors and more readily fix errors, and more race-related discussions</a:t>
            </a:r>
          </a:p>
          <a:p>
            <a:pPr lvl="2">
              <a:lnSpc>
                <a:spcPct val="100000"/>
              </a:lnSpc>
            </a:pPr>
            <a:r>
              <a:rPr lang="en-US" sz="2800" dirty="0"/>
              <a:t>Positive attitude towards jury service </a:t>
            </a:r>
            <a:endParaRPr lang="en-US" sz="2800" dirty="0" smtClean="0"/>
          </a:p>
          <a:p>
            <a:pPr lvl="2">
              <a:lnSpc>
                <a:spcPct val="100000"/>
              </a:lnSpc>
            </a:pPr>
            <a:r>
              <a:rPr lang="en-US" sz="2800" dirty="0" smtClean="0"/>
              <a:t>More </a:t>
            </a:r>
            <a:r>
              <a:rPr lang="en-US" sz="2800" dirty="0"/>
              <a:t>than </a:t>
            </a:r>
            <a:r>
              <a:rPr lang="en-US" sz="2800" dirty="0" smtClean="0"/>
              <a:t>90 percent </a:t>
            </a:r>
            <a:r>
              <a:rPr lang="en-US" sz="2800" dirty="0"/>
              <a:t>would serve </a:t>
            </a:r>
            <a:r>
              <a:rPr lang="en-US" sz="2800" dirty="0" smtClean="0"/>
              <a:t>again</a:t>
            </a:r>
          </a:p>
          <a:p>
            <a:pPr lvl="2">
              <a:lnSpc>
                <a:spcPct val="100000"/>
              </a:lnSpc>
            </a:pPr>
            <a:r>
              <a:rPr lang="en-US" sz="2800" dirty="0" smtClean="0"/>
              <a:t>Jurors </a:t>
            </a:r>
            <a:r>
              <a:rPr lang="en-US" sz="2800" dirty="0"/>
              <a:t>more likely to vote by </a:t>
            </a:r>
            <a:r>
              <a:rPr lang="en-US" sz="2800" dirty="0" smtClean="0"/>
              <a:t>10 percent</a:t>
            </a:r>
            <a:endParaRPr lang="en-US" sz="2800" dirty="0"/>
          </a:p>
        </p:txBody>
      </p:sp>
    </p:spTree>
    <p:extLst>
      <p:ext uri="{BB962C8B-B14F-4D97-AF65-F5344CB8AC3E}">
        <p14:creationId xmlns:p14="http://schemas.microsoft.com/office/powerpoint/2010/main" val="1470792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C04D76-1B3B-4455-83D9-243536D9257A}"/>
              </a:ext>
            </a:extLst>
          </p:cNvPr>
          <p:cNvSpPr>
            <a:spLocks noGrp="1"/>
          </p:cNvSpPr>
          <p:nvPr>
            <p:ph type="title"/>
          </p:nvPr>
        </p:nvSpPr>
        <p:spPr>
          <a:xfrm>
            <a:off x="362857" y="401755"/>
            <a:ext cx="9720072" cy="1499616"/>
          </a:xfrm>
        </p:spPr>
        <p:txBody>
          <a:bodyPr/>
          <a:lstStyle/>
          <a:p>
            <a:r>
              <a:rPr lang="en-US" dirty="0"/>
              <a:t>What is a Jury Administrator?</a:t>
            </a:r>
          </a:p>
        </p:txBody>
      </p:sp>
      <p:sp>
        <p:nvSpPr>
          <p:cNvPr id="3" name="Content Placeholder 2">
            <a:extLst>
              <a:ext uri="{FF2B5EF4-FFF2-40B4-BE49-F238E27FC236}">
                <a16:creationId xmlns:a16="http://schemas.microsoft.com/office/drawing/2014/main" xmlns="" id="{5FB1187F-75C2-401E-9003-57389DA98C25}"/>
              </a:ext>
            </a:extLst>
          </p:cNvPr>
          <p:cNvSpPr>
            <a:spLocks noGrp="1"/>
          </p:cNvSpPr>
          <p:nvPr>
            <p:ph idx="1"/>
          </p:nvPr>
        </p:nvSpPr>
        <p:spPr>
          <a:xfrm>
            <a:off x="362857" y="1681915"/>
            <a:ext cx="10047515" cy="4371413"/>
          </a:xfrm>
        </p:spPr>
        <p:txBody>
          <a:bodyPr>
            <a:normAutofit fontScale="92500" lnSpcReduction="20000"/>
          </a:bodyPr>
          <a:lstStyle/>
          <a:p>
            <a:r>
              <a:rPr lang="en-US" sz="3600" dirty="0"/>
              <a:t>Court officer who supplies the </a:t>
            </a:r>
            <a:r>
              <a:rPr lang="en-US" sz="3600" dirty="0" smtClean="0"/>
              <a:t/>
            </a:r>
            <a:br>
              <a:rPr lang="en-US" sz="3600" dirty="0" smtClean="0"/>
            </a:br>
            <a:r>
              <a:rPr lang="en-US" sz="3600" dirty="0" smtClean="0"/>
              <a:t>potential </a:t>
            </a:r>
            <a:r>
              <a:rPr lang="en-US" sz="3600" dirty="0"/>
              <a:t>jurors for the court.</a:t>
            </a:r>
          </a:p>
          <a:p>
            <a:r>
              <a:rPr lang="en-US" sz="3600" dirty="0"/>
              <a:t>For any </a:t>
            </a:r>
            <a:r>
              <a:rPr lang="en-US" sz="3600" dirty="0" smtClean="0"/>
              <a:t>civil or criminal case,</a:t>
            </a:r>
            <a:br>
              <a:rPr lang="en-US" sz="3600" dirty="0" smtClean="0"/>
            </a:br>
            <a:r>
              <a:rPr lang="en-US" sz="3600" dirty="0"/>
              <a:t>s</a:t>
            </a:r>
            <a:r>
              <a:rPr lang="en-US" sz="3600" dirty="0" smtClean="0"/>
              <a:t>end </a:t>
            </a:r>
            <a:r>
              <a:rPr lang="en-US" sz="3600" dirty="0"/>
              <a:t>potential jurors to</a:t>
            </a:r>
            <a:br>
              <a:rPr lang="en-US" sz="3600" dirty="0"/>
            </a:br>
            <a:r>
              <a:rPr lang="en-US" sz="3600" dirty="0" smtClean="0"/>
              <a:t>courtroom:</a:t>
            </a:r>
            <a:endParaRPr lang="en-US" sz="3600" dirty="0"/>
          </a:p>
          <a:p>
            <a:pPr lvl="1"/>
            <a:r>
              <a:rPr lang="en-US" sz="3200" dirty="0"/>
              <a:t>District/Municipal Court case – 15 (on </a:t>
            </a:r>
            <a:r>
              <a:rPr lang="en-US" sz="3200" dirty="0" smtClean="0"/>
              <a:t/>
            </a:r>
            <a:br>
              <a:rPr lang="en-US" sz="3200" dirty="0" smtClean="0"/>
            </a:br>
            <a:r>
              <a:rPr lang="en-US" sz="3200" dirty="0" smtClean="0"/>
              <a:t>average</a:t>
            </a:r>
            <a:r>
              <a:rPr lang="en-US" sz="3200" dirty="0"/>
              <a:t>)</a:t>
            </a:r>
          </a:p>
          <a:p>
            <a:pPr lvl="1"/>
            <a:r>
              <a:rPr lang="en-US" sz="3200" dirty="0"/>
              <a:t>Superior Court case – 35 (on average)</a:t>
            </a:r>
          </a:p>
          <a:p>
            <a:r>
              <a:rPr lang="en-US" sz="3600" dirty="0"/>
              <a:t>Important to have enough people</a:t>
            </a:r>
            <a:br>
              <a:rPr lang="en-US" sz="3600" dirty="0"/>
            </a:br>
            <a:r>
              <a:rPr lang="en-US" sz="3600" dirty="0"/>
              <a:t>to serve on </a:t>
            </a:r>
            <a:r>
              <a:rPr lang="en-US" sz="3600" dirty="0" smtClean="0"/>
              <a:t>juries.</a:t>
            </a:r>
            <a:endParaRPr lang="en-US" sz="3600" dirty="0"/>
          </a:p>
          <a:p>
            <a:endParaRPr lang="en-US" dirty="0"/>
          </a:p>
        </p:txBody>
      </p:sp>
      <p:pic>
        <p:nvPicPr>
          <p:cNvPr id="1026" name="Picture 2" descr=" This two-story Superior court addition houses five courts, seven Judgeâs chambers, County Law Library, offices for the County Clerk, County personnel and District Court Probation. &amp;nbsp;  ART provided programming,&amp;nbsp;design, security planning and construction administration services for the project. ">
            <a:extLst>
              <a:ext uri="{FF2B5EF4-FFF2-40B4-BE49-F238E27FC236}">
                <a16:creationId xmlns:a16="http://schemas.microsoft.com/office/drawing/2014/main" xmlns="" id="{D59E4E13-12B2-4512-B100-3256F0EF4C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7518" y="2101274"/>
            <a:ext cx="5279219" cy="3315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191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134">
            <a:extLst>
              <a:ext uri="{FF2B5EF4-FFF2-40B4-BE49-F238E27FC236}">
                <a16:creationId xmlns:a16="http://schemas.microsoft.com/office/drawing/2014/main" xmlns="" id="{4038CB10-1F5C-4D54-9DF7-12586DE5B0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27546" y="4572000"/>
            <a:ext cx="7058307" cy="1964266"/>
          </a:xfrm>
          <a:prstGeom prst="rect">
            <a:avLst/>
          </a:prstGeom>
          <a:solidFill>
            <a:srgbClr val="5C4F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81C04D76-1B3B-4455-83D9-243536D9257A}"/>
              </a:ext>
            </a:extLst>
          </p:cNvPr>
          <p:cNvSpPr>
            <a:spLocks noGrp="1"/>
          </p:cNvSpPr>
          <p:nvPr>
            <p:ph type="title"/>
          </p:nvPr>
        </p:nvSpPr>
        <p:spPr>
          <a:xfrm>
            <a:off x="524256" y="4767072"/>
            <a:ext cx="6594189" cy="1625210"/>
          </a:xfrm>
        </p:spPr>
        <p:txBody>
          <a:bodyPr>
            <a:normAutofit/>
          </a:bodyPr>
          <a:lstStyle/>
          <a:p>
            <a:pPr algn="r"/>
            <a:r>
              <a:rPr lang="en-US" sz="4300">
                <a:solidFill>
                  <a:srgbClr val="FFFFFF"/>
                </a:solidFill>
              </a:rPr>
              <a:t>Roleplay – Jury Administrators and possible jurors</a:t>
            </a:r>
          </a:p>
        </p:txBody>
      </p:sp>
      <p:pic>
        <p:nvPicPr>
          <p:cNvPr id="1026" name="Picture 2" descr="Image result for jury assembly room">
            <a:extLst>
              <a:ext uri="{FF2B5EF4-FFF2-40B4-BE49-F238E27FC236}">
                <a16:creationId xmlns:a16="http://schemas.microsoft.com/office/drawing/2014/main" xmlns="" id="{FEC4CDE1-ED71-4F66-8392-86E4C3F33FD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322" r="1" b="8090"/>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1029" name="Rectangle 136">
            <a:extLst>
              <a:ext uri="{FF2B5EF4-FFF2-40B4-BE49-F238E27FC236}">
                <a16:creationId xmlns:a16="http://schemas.microsoft.com/office/drawing/2014/main" xmlns="" id="{73ED6512-6858-4552-B699-9A97FE9A4E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5FB1187F-75C2-401E-9003-57389DA98C25}"/>
              </a:ext>
            </a:extLst>
          </p:cNvPr>
          <p:cNvSpPr>
            <a:spLocks noGrp="1"/>
          </p:cNvSpPr>
          <p:nvPr>
            <p:ph idx="1"/>
          </p:nvPr>
        </p:nvSpPr>
        <p:spPr>
          <a:xfrm>
            <a:off x="8029319" y="917725"/>
            <a:ext cx="3424739" cy="4852362"/>
          </a:xfrm>
        </p:spPr>
        <p:txBody>
          <a:bodyPr anchor="ctr">
            <a:normAutofit/>
          </a:bodyPr>
          <a:lstStyle/>
          <a:p>
            <a:r>
              <a:rPr lang="en-US" sz="1800" dirty="0">
                <a:solidFill>
                  <a:srgbClr val="FFFFFF"/>
                </a:solidFill>
              </a:rPr>
              <a:t>A. Count off </a:t>
            </a:r>
            <a:r>
              <a:rPr lang="en-US" sz="1800" dirty="0" smtClean="0">
                <a:solidFill>
                  <a:srgbClr val="FFFFFF"/>
                </a:solidFill>
              </a:rPr>
              <a:t>one </a:t>
            </a:r>
            <a:r>
              <a:rPr lang="en-US" sz="1800" dirty="0">
                <a:solidFill>
                  <a:srgbClr val="FFFFFF"/>
                </a:solidFill>
              </a:rPr>
              <a:t>to </a:t>
            </a:r>
            <a:r>
              <a:rPr lang="en-US" sz="1800" dirty="0" smtClean="0">
                <a:solidFill>
                  <a:srgbClr val="FFFFFF"/>
                </a:solidFill>
              </a:rPr>
              <a:t>six.</a:t>
            </a:r>
            <a:endParaRPr lang="en-US" sz="1800" dirty="0">
              <a:solidFill>
                <a:srgbClr val="FFFFFF"/>
              </a:solidFill>
            </a:endParaRPr>
          </a:p>
          <a:p>
            <a:r>
              <a:rPr lang="en-US" sz="1800" dirty="0">
                <a:solidFill>
                  <a:srgbClr val="FFFFFF"/>
                </a:solidFill>
              </a:rPr>
              <a:t>B. All </a:t>
            </a:r>
            <a:r>
              <a:rPr lang="en-US" sz="1800" dirty="0" smtClean="0">
                <a:solidFill>
                  <a:srgbClr val="FFFFFF"/>
                </a:solidFill>
              </a:rPr>
              <a:t>sixes </a:t>
            </a:r>
            <a:r>
              <a:rPr lang="en-US" sz="1800" dirty="0">
                <a:solidFill>
                  <a:srgbClr val="FFFFFF"/>
                </a:solidFill>
              </a:rPr>
              <a:t>are Jury Administrators</a:t>
            </a:r>
          </a:p>
          <a:p>
            <a:r>
              <a:rPr lang="en-US" sz="1800" dirty="0">
                <a:solidFill>
                  <a:srgbClr val="FFFFFF"/>
                </a:solidFill>
              </a:rPr>
              <a:t>C. All </a:t>
            </a:r>
            <a:r>
              <a:rPr lang="en-US" sz="1800" dirty="0" smtClean="0">
                <a:solidFill>
                  <a:srgbClr val="FFFFFF"/>
                </a:solidFill>
              </a:rPr>
              <a:t>one - fives </a:t>
            </a:r>
            <a:r>
              <a:rPr lang="en-US" sz="1800" dirty="0">
                <a:solidFill>
                  <a:srgbClr val="FFFFFF"/>
                </a:solidFill>
              </a:rPr>
              <a:t>are possible  </a:t>
            </a:r>
            <a:r>
              <a:rPr lang="en-US" sz="1800" dirty="0" smtClean="0">
                <a:solidFill>
                  <a:srgbClr val="FFFFFF"/>
                </a:solidFill>
              </a:rPr>
              <a:t>jurors; </a:t>
            </a:r>
            <a:endParaRPr lang="en-US" sz="1800" dirty="0">
              <a:solidFill>
                <a:srgbClr val="FFFFFF"/>
              </a:solidFill>
            </a:endParaRPr>
          </a:p>
          <a:p>
            <a:pPr lvl="1"/>
            <a:r>
              <a:rPr lang="en-US" dirty="0">
                <a:solidFill>
                  <a:srgbClr val="FFFFFF"/>
                </a:solidFill>
              </a:rPr>
              <a:t>#1 is Juror 1</a:t>
            </a:r>
          </a:p>
          <a:p>
            <a:pPr lvl="1"/>
            <a:r>
              <a:rPr lang="en-US" dirty="0">
                <a:solidFill>
                  <a:srgbClr val="FFFFFF"/>
                </a:solidFill>
              </a:rPr>
              <a:t>#2 is Juror 2</a:t>
            </a:r>
            <a:r>
              <a:rPr lang="en-US" dirty="0" smtClean="0">
                <a:solidFill>
                  <a:srgbClr val="FFFFFF"/>
                </a:solidFill>
              </a:rPr>
              <a:t>, </a:t>
            </a:r>
            <a:r>
              <a:rPr lang="en-US" dirty="0">
                <a:solidFill>
                  <a:srgbClr val="FFFFFF"/>
                </a:solidFill>
              </a:rPr>
              <a:t>etc.</a:t>
            </a:r>
          </a:p>
          <a:p>
            <a:pPr marL="128016" lvl="1" indent="0">
              <a:buNone/>
            </a:pPr>
            <a:r>
              <a:rPr lang="en-US" dirty="0">
                <a:solidFill>
                  <a:srgbClr val="FFFFFF"/>
                </a:solidFill>
              </a:rPr>
              <a:t>D. Read your handout and follow directions.</a:t>
            </a:r>
          </a:p>
          <a:p>
            <a:pPr marL="128016" lvl="1" indent="0">
              <a:buNone/>
            </a:pPr>
            <a:r>
              <a:rPr lang="en-US" dirty="0">
                <a:solidFill>
                  <a:srgbClr val="FFFFFF"/>
                </a:solidFill>
              </a:rPr>
              <a:t>E. Jurors present their facts to the Jury Administrators.</a:t>
            </a:r>
          </a:p>
          <a:p>
            <a:pPr marL="128016" lvl="1" indent="0">
              <a:buNone/>
            </a:pPr>
            <a:r>
              <a:rPr lang="en-US" dirty="0">
                <a:solidFill>
                  <a:srgbClr val="FFFFFF"/>
                </a:solidFill>
              </a:rPr>
              <a:t>F</a:t>
            </a:r>
            <a:r>
              <a:rPr lang="en-US" dirty="0" smtClean="0">
                <a:solidFill>
                  <a:srgbClr val="FFFFFF"/>
                </a:solidFill>
              </a:rPr>
              <a:t>. </a:t>
            </a:r>
            <a:r>
              <a:rPr lang="en-US" dirty="0">
                <a:solidFill>
                  <a:srgbClr val="FFFFFF"/>
                </a:solidFill>
              </a:rPr>
              <a:t>Jury Administrators will decide what happens next – send to courtroom or let them go home.</a:t>
            </a:r>
          </a:p>
        </p:txBody>
      </p:sp>
    </p:spTree>
    <p:extLst>
      <p:ext uri="{BB962C8B-B14F-4D97-AF65-F5344CB8AC3E}">
        <p14:creationId xmlns:p14="http://schemas.microsoft.com/office/powerpoint/2010/main" val="15156001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otalTime>103</TotalTime>
  <Words>441</Words>
  <Application>Microsoft Office PowerPoint</Application>
  <PresentationFormat>Widescreen</PresentationFormat>
  <Paragraphs>61</Paragraphs>
  <Slides>11</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Tw Cen MT</vt:lpstr>
      <vt:lpstr>Tw Cen MT Condensed</vt:lpstr>
      <vt:lpstr>Wingdings</vt:lpstr>
      <vt:lpstr>Wingdings 3</vt:lpstr>
      <vt:lpstr>Integral</vt:lpstr>
      <vt:lpstr>Diversity in Juries </vt:lpstr>
      <vt:lpstr>Session Objectives</vt:lpstr>
      <vt:lpstr>Right to  a JURY Trial</vt:lpstr>
      <vt:lpstr>Jury Duty</vt:lpstr>
      <vt:lpstr>Quick writing task  </vt:lpstr>
      <vt:lpstr>Justice Mary Yu Washington State Supreme Court</vt:lpstr>
      <vt:lpstr>Benefits of having a diverse jury? </vt:lpstr>
      <vt:lpstr>What is a Jury Administrator?</vt:lpstr>
      <vt:lpstr>Roleplay – Jury Administrators and possible jurors</vt:lpstr>
      <vt:lpstr>Jury Administrators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 Gaddis, Pierce county Superior Court Administrator &amp;  Margaret Fisher, SU Law School</dc:title>
  <dc:creator>Fisher, Margaret</dc:creator>
  <cp:lastModifiedBy>Ligtenberg, Heather</cp:lastModifiedBy>
  <cp:revision>10</cp:revision>
  <dcterms:created xsi:type="dcterms:W3CDTF">2019-04-15T01:07:15Z</dcterms:created>
  <dcterms:modified xsi:type="dcterms:W3CDTF">2020-01-31T16:33:37Z</dcterms:modified>
</cp:coreProperties>
</file>