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59" r:id="rId3"/>
    <p:sldId id="262" r:id="rId4"/>
    <p:sldId id="275" r:id="rId5"/>
    <p:sldId id="264" r:id="rId6"/>
    <p:sldId id="266" r:id="rId7"/>
    <p:sldId id="268" r:id="rId8"/>
    <p:sldId id="270" r:id="rId9"/>
    <p:sldId id="272" r:id="rId10"/>
    <p:sldId id="27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20704-EC9E-40E1-9E20-B3BA9BF6F14E}" type="datetimeFigureOut">
              <a:rPr lang="en-US" smtClean="0"/>
              <a:t>10/03/2019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A3700E-9605-4B96-8593-6479CBA0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9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007" indent="-29603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747" indent="-236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1340" indent="-236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5315" indent="-236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1201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7088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2975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8862" indent="-236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65887"/>
            <a:fld id="{3302CF98-4172-4F20-8505-D5C25B6E25AF}" type="slidenum">
              <a:rPr lang="en-US" altLang="en-US">
                <a:solidFill>
                  <a:prstClr val="black"/>
                </a:solidFill>
              </a:rPr>
              <a:pPr defTabSz="465887"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5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90" indent="-29441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129" indent="-23456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722" indent="-23456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3697" indent="-23456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99584" indent="-234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5471" indent="-234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1358" indent="-234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97245" indent="-234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65887"/>
            <a:fld id="{7944757F-BA03-487C-8A2C-7CE3CF11B63D}" type="slidenum">
              <a:rPr lang="en-US" altLang="en-US">
                <a:solidFill>
                  <a:prstClr val="black"/>
                </a:solidFill>
              </a:rPr>
              <a:pPr defTabSz="465887"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10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70189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4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2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47060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4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9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5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205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71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11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BUK1Hd5ZRYgqjM&amp;tbnid=B-w9QDxGHaEaSM:&amp;ved=0CAUQjRw&amp;url=http://www.politico.com/news/stories/0112/71828.html&amp;ei=Mp1wUeOLENWp4APcyoGAAQ&amp;bvm=bv.45373924,d.dmg&amp;psig=AFQjCNGCK92iW4-C_8ypcNjXwF2R39ICTQ&amp;ust=136642115315007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VAWA Reauthorization of 2013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THE TULALIP EXPERIENCE</a:t>
            </a:r>
          </a:p>
          <a:p>
            <a:pPr algn="r"/>
            <a:endParaRPr lang="en-US" sz="6400" dirty="0" smtClean="0"/>
          </a:p>
          <a:p>
            <a:pPr algn="r"/>
            <a:r>
              <a:rPr lang="en-US" sz="6400" dirty="0" smtClean="0"/>
              <a:t>Sharon Jones Hayden</a:t>
            </a:r>
          </a:p>
          <a:p>
            <a:pPr algn="r"/>
            <a:r>
              <a:rPr lang="en-US" sz="6400" dirty="0" smtClean="0"/>
              <a:t>Prosecuting Attorney</a:t>
            </a:r>
          </a:p>
          <a:p>
            <a:pPr algn="r"/>
            <a:r>
              <a:rPr lang="en-US" sz="6400" dirty="0" smtClean="0"/>
              <a:t>Tulalip Tribes</a:t>
            </a:r>
          </a:p>
          <a:p>
            <a:pPr algn="r"/>
            <a:r>
              <a:rPr lang="en-US" sz="6400" dirty="0" smtClean="0"/>
              <a:t>SAUSA Western District of Washington</a:t>
            </a:r>
            <a:endParaRPr lang="en-US" sz="6400" dirty="0"/>
          </a:p>
        </p:txBody>
      </p:sp>
    </p:spTree>
    <p:extLst>
      <p:ext uri="{BB962C8B-B14F-4D97-AF65-F5344CB8AC3E}">
        <p14:creationId xmlns:p14="http://schemas.microsoft.com/office/powerpoint/2010/main" val="30150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en-US" smtClean="0"/>
              <a:t>t'igwicid - thank you</a:t>
            </a: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76E9F3-7AE6-4B37-A471-48DBC9BDEB3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1508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4" t="18935" r="36295" b="20473"/>
          <a:stretch>
            <a:fillRect/>
          </a:stretch>
        </p:blipFill>
        <p:spPr>
          <a:xfrm>
            <a:off x="8365526" y="788989"/>
            <a:ext cx="2460625" cy="5626100"/>
          </a:xfrm>
        </p:spPr>
      </p:pic>
      <p:sp>
        <p:nvSpPr>
          <p:cNvPr id="2" name="Rectangle 1"/>
          <p:cNvSpPr/>
          <p:nvPr/>
        </p:nvSpPr>
        <p:spPr>
          <a:xfrm>
            <a:off x="2278062" y="2352676"/>
            <a:ext cx="51359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Sharon Jones </a:t>
            </a:r>
            <a:r>
              <a:rPr kumimoji="0" lang="en-US" alt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Hayden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Prosecuting Attorney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Office of the Reservation Attorney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SAUSA - WDW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6330 31</a:t>
            </a:r>
            <a:r>
              <a:rPr kumimoji="0" lang="en-US" altLang="en-US" sz="1200" b="1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st</a:t>
            </a: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Avenue 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Tulalip, WA 98271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360-716-4811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sjoneshayden@tulaliptribes-nsn.gov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78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Tulalip Tribes is…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729946"/>
            <a:ext cx="3886200" cy="4289854"/>
          </a:xfrm>
        </p:spPr>
        <p:txBody>
          <a:bodyPr/>
          <a:lstStyle/>
          <a:p>
            <a:r>
              <a:rPr lang="en-US" altLang="en-US" b="1" dirty="0" smtClean="0"/>
              <a:t>A Sovereign Nation located in the NW corner of Washington state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6164263" y="1729946"/>
            <a:ext cx="3636962" cy="4289854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 traditional fishing, hunting, and gathering tribe</a:t>
            </a:r>
          </a:p>
        </p:txBody>
      </p:sp>
      <p:sp>
        <p:nvSpPr>
          <p:cNvPr id="163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D729-E4F8-4498-8E4A-8B5A0730BBD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639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57" y="3125886"/>
            <a:ext cx="4565503" cy="306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15" y="3125886"/>
            <a:ext cx="4616686" cy="306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4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14401"/>
            <a:ext cx="6345238" cy="7096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SOME FACES OF TULALIP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387601" y="2286000"/>
            <a:ext cx="6346825" cy="3733800"/>
          </a:xfrm>
        </p:spPr>
        <p:txBody>
          <a:bodyPr/>
          <a:lstStyle/>
          <a:p>
            <a:pPr marL="0" indent="0" algn="ctr">
              <a:buNone/>
            </a:pPr>
            <a:endParaRPr lang="en-US" altLang="en-US" smtClean="0"/>
          </a:p>
          <a:p>
            <a:pPr marL="0" indent="0" algn="ctr">
              <a:buNone/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319C7E-F025-450E-BD15-F93DC193AC0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536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259" y="2092110"/>
            <a:ext cx="5695950" cy="412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9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Terminology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5302"/>
            <a:ext cx="9601200" cy="397209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Indian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Native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Native American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American Indian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Tribal Law v. Federal Indian Law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Preference:  Use specific tribal identity whenever possible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1724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881449" y="685800"/>
            <a:ext cx="10651524" cy="739346"/>
          </a:xfrm>
        </p:spPr>
        <p:txBody>
          <a:bodyPr>
            <a:noAutofit/>
          </a:bodyPr>
          <a:lstStyle/>
          <a:p>
            <a:r>
              <a:rPr lang="en-US" sz="5400" dirty="0" smtClean="0"/>
              <a:t>BACKDROP OF TRIBAL </a:t>
            </a:r>
            <a:br>
              <a:rPr lang="en-US" sz="5400" dirty="0" smtClean="0"/>
            </a:br>
            <a:r>
              <a:rPr lang="en-US" sz="5400" dirty="0" smtClean="0"/>
              <a:t>CRIMINAL JURISDICTION</a:t>
            </a:r>
            <a:endParaRPr lang="en-US" sz="5400" dirty="0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Inherent authority since time immemorial</a:t>
            </a:r>
          </a:p>
          <a:p>
            <a:endParaRPr lang="en-US" sz="3600" dirty="0" smtClean="0"/>
          </a:p>
          <a:p>
            <a:r>
              <a:rPr lang="en-US" sz="3600" dirty="0" smtClean="0"/>
              <a:t>United States limitations on inherent authority</a:t>
            </a:r>
          </a:p>
          <a:p>
            <a:pPr lvl="1"/>
            <a:r>
              <a:rPr lang="en-US" sz="3600" dirty="0" smtClean="0"/>
              <a:t>Plenary power of Congress</a:t>
            </a:r>
          </a:p>
          <a:p>
            <a:pPr lvl="1"/>
            <a:r>
              <a:rPr lang="en-US" sz="3600" dirty="0" smtClean="0"/>
              <a:t>Implied divestiture by the Supreme Court</a:t>
            </a:r>
          </a:p>
        </p:txBody>
      </p:sp>
    </p:spTree>
    <p:extLst>
      <p:ext uri="{BB962C8B-B14F-4D97-AF65-F5344CB8AC3E}">
        <p14:creationId xmlns:p14="http://schemas.microsoft.com/office/powerpoint/2010/main" val="21361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latin typeface="Arial Black" pitchFamily="34" charset="0"/>
              </a:rPr>
              <a:t>TRIBAL CRIMINAL PROSECUTION –</a:t>
            </a:r>
            <a:br>
              <a:rPr lang="en-US" sz="3200" dirty="0">
                <a:latin typeface="Arial Black" pitchFamily="34" charset="0"/>
              </a:rPr>
            </a:br>
            <a:r>
              <a:rPr lang="en-US" sz="3200" dirty="0">
                <a:latin typeface="Arial Black" pitchFamily="34" charset="0"/>
              </a:rPr>
              <a:t>THE OUTER LIMITS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88757"/>
            <a:ext cx="9601200" cy="4901513"/>
          </a:xfrm>
        </p:spPr>
        <p:txBody>
          <a:bodyPr>
            <a:normAutofit/>
          </a:bodyPr>
          <a:lstStyle/>
          <a:p>
            <a:pPr marL="273050" indent="-273050">
              <a:lnSpc>
                <a:spcPct val="120000"/>
              </a:lnSpc>
            </a:pPr>
            <a:r>
              <a:rPr lang="en-US" sz="3100" dirty="0"/>
              <a:t>LIMITED to prosecution of members of federally-recognized tribes – </a:t>
            </a:r>
            <a:r>
              <a:rPr lang="en-US" sz="3100" i="1" dirty="0"/>
              <a:t>Oliphant v. Suquamish </a:t>
            </a:r>
            <a:r>
              <a:rPr lang="en-US" sz="3100" i="1" dirty="0" smtClean="0"/>
              <a:t>1978</a:t>
            </a:r>
            <a:endParaRPr lang="en-US" sz="3100" dirty="0"/>
          </a:p>
          <a:p>
            <a:pPr marL="273050" indent="-273050">
              <a:lnSpc>
                <a:spcPct val="120000"/>
              </a:lnSpc>
            </a:pPr>
            <a:r>
              <a:rPr lang="en-US" sz="3100" dirty="0"/>
              <a:t>LIMITED to 1 year incarceration, $5000 fine or both – Indian Civil Rights Act of </a:t>
            </a:r>
            <a:r>
              <a:rPr lang="en-US" sz="3100" dirty="0" smtClean="0"/>
              <a:t>1968</a:t>
            </a:r>
            <a:endParaRPr lang="en-US" sz="3100" dirty="0"/>
          </a:p>
          <a:p>
            <a:pPr marL="273050" indent="-273050">
              <a:lnSpc>
                <a:spcPct val="80000"/>
              </a:lnSpc>
            </a:pPr>
            <a:r>
              <a:rPr lang="en-US" sz="3100" dirty="0"/>
              <a:t>LIMITED in terms of jail space / resources for </a:t>
            </a:r>
            <a:r>
              <a:rPr lang="en-US" sz="3100" dirty="0" smtClean="0"/>
              <a:t>probation</a:t>
            </a:r>
            <a:endParaRPr lang="en-US" sz="3100" dirty="0"/>
          </a:p>
          <a:p>
            <a:pPr marL="273050" indent="-273050">
              <a:lnSpc>
                <a:spcPct val="120000"/>
              </a:lnSpc>
            </a:pPr>
            <a:r>
              <a:rPr lang="en-US" sz="3100" dirty="0"/>
              <a:t>NO limitation on traditional tribal remedies for resolving violent crime and oppression</a:t>
            </a:r>
            <a:r>
              <a:rPr lang="en-US" sz="3100" dirty="0" smtClean="0"/>
              <a:t>.</a:t>
            </a:r>
            <a:r>
              <a:rPr lang="en-US" sz="3100" dirty="0" smtClean="0">
                <a:solidFill>
                  <a:srgbClr val="FF0000"/>
                </a:solidFill>
              </a:rPr>
              <a:t>**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1832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1931773" y="549877"/>
            <a:ext cx="8229600" cy="5592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[O]n an Indian reservation, [a jury is] going to be made up of Indians, right? So the non-Indian doesn’t get a fair trial. </a:t>
            </a:r>
          </a:p>
          <a:p>
            <a:pPr>
              <a:buNone/>
            </a:pPr>
            <a:r>
              <a:rPr lang="en-US" i="1" dirty="0"/>
              <a:t>			Grassley, 159 Cong. Rec. S582 (Feb. 11, 2013)</a:t>
            </a:r>
          </a:p>
          <a:p>
            <a:pPr>
              <a:buFont typeface="Arial" charset="0"/>
              <a:buNone/>
            </a:pPr>
            <a:endParaRPr lang="en-US" i="1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5362" name="Picture 2" descr="http://images.politico.com/global/news/100914_charles_grassley_ap_32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038601"/>
            <a:ext cx="46482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6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INDIGENOUS PERSPECTIVE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4300" dirty="0" smtClean="0"/>
              <a:t>Concerns </a:t>
            </a:r>
            <a:r>
              <a:rPr lang="en-US" sz="4300" dirty="0"/>
              <a:t>about relying on Anglo-American models to address gendered </a:t>
            </a:r>
            <a:r>
              <a:rPr lang="en-US" sz="4300" dirty="0" smtClean="0"/>
              <a:t>violence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/>
              <a:t>Institutionalizing and endorsing the United States as the protector of Native women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/>
              <a:t>Tribal overreliance on Anglo-American “law and order” model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800" dirty="0"/>
              <a:t>Perpetuating colonialism and assimilation by encouraging tribal governments to replicate the state/federal systems</a:t>
            </a:r>
          </a:p>
        </p:txBody>
      </p:sp>
    </p:spTree>
    <p:extLst>
      <p:ext uri="{BB962C8B-B14F-4D97-AF65-F5344CB8AC3E}">
        <p14:creationId xmlns:p14="http://schemas.microsoft.com/office/powerpoint/2010/main" val="3469115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1" y="927101"/>
            <a:ext cx="5305425" cy="709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Current Statistics at Tulalip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09800"/>
            <a:ext cx="8153400" cy="3987800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altLang="en-US" b="1" dirty="0" smtClean="0"/>
              <a:t>Thirty-three cases with twenty defendants</a:t>
            </a:r>
          </a:p>
          <a:p>
            <a:pPr lvl="2" eaLnBrk="1" hangingPunct="1"/>
            <a:r>
              <a:rPr lang="en-US" altLang="en-US" sz="1600" b="1" dirty="0"/>
              <a:t>Age range of defendants </a:t>
            </a:r>
            <a:r>
              <a:rPr lang="en-US" altLang="en-US" sz="1600" b="1" dirty="0" smtClean="0"/>
              <a:t>21-49</a:t>
            </a:r>
            <a:endParaRPr lang="en-US" altLang="en-US" sz="1600" b="1" dirty="0"/>
          </a:p>
          <a:p>
            <a:pPr lvl="2" eaLnBrk="1" hangingPunct="1"/>
            <a:r>
              <a:rPr lang="en-US" altLang="en-US" sz="1600" b="1" dirty="0"/>
              <a:t>Defendants have had over </a:t>
            </a:r>
            <a:r>
              <a:rPr lang="en-US" altLang="en-US" sz="1600" b="1" dirty="0" smtClean="0"/>
              <a:t>200 </a:t>
            </a:r>
            <a:r>
              <a:rPr lang="en-US" altLang="en-US" sz="1600" b="1" dirty="0"/>
              <a:t>contacts with Tulalip Police Department since </a:t>
            </a:r>
            <a:r>
              <a:rPr lang="en-US" altLang="en-US" sz="1600" b="1" dirty="0" smtClean="0"/>
              <a:t>2008 prior to these cases</a:t>
            </a:r>
            <a:endParaRPr lang="en-US" altLang="en-US" sz="1600" b="1" dirty="0"/>
          </a:p>
          <a:p>
            <a:pPr lvl="2" eaLnBrk="1" hangingPunct="1"/>
            <a:r>
              <a:rPr lang="en-US" altLang="en-US" sz="1600" b="1" dirty="0" smtClean="0"/>
              <a:t>9 </a:t>
            </a:r>
            <a:r>
              <a:rPr lang="en-US" altLang="en-US" sz="1600" b="1" dirty="0"/>
              <a:t>Caucasian, </a:t>
            </a:r>
            <a:r>
              <a:rPr lang="en-US" altLang="en-US" sz="1600" b="1" dirty="0" smtClean="0"/>
              <a:t>4 </a:t>
            </a:r>
            <a:r>
              <a:rPr lang="en-US" altLang="en-US" sz="1600" b="1" dirty="0"/>
              <a:t>African American, </a:t>
            </a:r>
            <a:r>
              <a:rPr lang="en-US" altLang="en-US" sz="1600" b="1" dirty="0" smtClean="0"/>
              <a:t>5 </a:t>
            </a:r>
            <a:r>
              <a:rPr lang="en-US" altLang="en-US" sz="1600" b="1" dirty="0"/>
              <a:t>Hispanic, </a:t>
            </a:r>
            <a:r>
              <a:rPr lang="en-US" altLang="en-US" sz="1600" b="1" dirty="0" smtClean="0"/>
              <a:t>1 </a:t>
            </a:r>
            <a:r>
              <a:rPr lang="en-US" altLang="en-US" sz="1600" b="1" dirty="0"/>
              <a:t>Middle-Eastern, and 1 </a:t>
            </a:r>
            <a:r>
              <a:rPr lang="en-US" altLang="en-US" sz="1600" b="1" dirty="0" smtClean="0"/>
              <a:t>non-enrolled </a:t>
            </a:r>
            <a:r>
              <a:rPr lang="en-US" altLang="en-US" sz="1600" b="1" dirty="0"/>
              <a:t>Canadian Indian</a:t>
            </a:r>
          </a:p>
          <a:p>
            <a:pPr lvl="2" eaLnBrk="1" hangingPunct="1"/>
            <a:r>
              <a:rPr lang="en-US" altLang="en-US" sz="1600" b="1" dirty="0"/>
              <a:t>In </a:t>
            </a:r>
            <a:r>
              <a:rPr lang="en-US" altLang="en-US" sz="1600" b="1" dirty="0" smtClean="0"/>
              <a:t>18 </a:t>
            </a:r>
            <a:r>
              <a:rPr lang="en-US" altLang="en-US" sz="1600" b="1" dirty="0"/>
              <a:t>of the incidents, children were </a:t>
            </a:r>
            <a:r>
              <a:rPr lang="en-US" altLang="en-US" sz="1600" b="1" dirty="0" smtClean="0"/>
              <a:t>present; 9 of whom were victims</a:t>
            </a:r>
            <a:endParaRPr lang="en-US" altLang="en-US" sz="1600" b="1" dirty="0"/>
          </a:p>
          <a:p>
            <a:pPr lvl="1" eaLnBrk="1" hangingPunct="1"/>
            <a:r>
              <a:rPr lang="en-US" altLang="en-US" b="1" dirty="0" smtClean="0"/>
              <a:t>Results:</a:t>
            </a:r>
          </a:p>
          <a:p>
            <a:pPr lvl="2" eaLnBrk="1" hangingPunct="1"/>
            <a:r>
              <a:rPr lang="en-US" altLang="en-US" sz="1600" b="1" dirty="0" smtClean="0"/>
              <a:t>17 cases convicted</a:t>
            </a:r>
          </a:p>
          <a:p>
            <a:pPr lvl="2" eaLnBrk="1" hangingPunct="1"/>
            <a:r>
              <a:rPr lang="en-US" altLang="en-US" sz="1600" b="1" dirty="0" smtClean="0"/>
              <a:t>2 acquitted</a:t>
            </a:r>
            <a:endParaRPr lang="en-US" altLang="en-US" sz="1600" b="1" dirty="0"/>
          </a:p>
          <a:p>
            <a:pPr lvl="2" eaLnBrk="1" hangingPunct="1"/>
            <a:r>
              <a:rPr lang="en-US" altLang="en-US" sz="1600" b="1" dirty="0" smtClean="0"/>
              <a:t>1 </a:t>
            </a:r>
            <a:r>
              <a:rPr lang="en-US" altLang="en-US" sz="1600" b="1" dirty="0"/>
              <a:t>prosecuted by US Attorney’s Office and our tribal SAUSA</a:t>
            </a:r>
          </a:p>
          <a:p>
            <a:pPr lvl="2" eaLnBrk="1" hangingPunct="1"/>
            <a:r>
              <a:rPr lang="en-US" altLang="en-US" sz="1600" b="1" dirty="0" smtClean="0"/>
              <a:t>8 </a:t>
            </a:r>
            <a:r>
              <a:rPr lang="en-US" altLang="en-US" sz="1600" b="1" dirty="0"/>
              <a:t>pre-trial</a:t>
            </a:r>
          </a:p>
          <a:p>
            <a:pPr lvl="2" eaLnBrk="1" hangingPunct="1"/>
            <a:r>
              <a:rPr lang="en-US" altLang="en-US" sz="1600" b="1" dirty="0" smtClean="0"/>
              <a:t>5 </a:t>
            </a:r>
            <a:r>
              <a:rPr lang="en-US" altLang="en-US" sz="1600" b="1" dirty="0"/>
              <a:t>dismissed</a:t>
            </a:r>
          </a:p>
          <a:p>
            <a:pPr lvl="2" eaLnBrk="1" hangingPunct="1"/>
            <a:endParaRPr lang="en-US" altLang="en-US" sz="1600" b="1" dirty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7FF41D-4B1C-4831-8DEA-5F2B0379092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48281"/>
            <a:ext cx="1752600" cy="1705919"/>
          </a:xfrm>
          <a:prstGeom prst="rect">
            <a:avLst/>
          </a:prstGeom>
          <a:solidFill>
            <a:schemeClr val="bg2">
              <a:lumMod val="75000"/>
            </a:schemeClr>
          </a:solidFill>
          <a:effectLst/>
        </p:spPr>
      </p:pic>
    </p:spTree>
    <p:extLst>
      <p:ext uri="{BB962C8B-B14F-4D97-AF65-F5344CB8AC3E}">
        <p14:creationId xmlns:p14="http://schemas.microsoft.com/office/powerpoint/2010/main" val="45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317</Words>
  <Application>Microsoft Office PowerPoint</Application>
  <PresentationFormat>Widescreen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Franklin Gothic Book</vt:lpstr>
      <vt:lpstr>Wingdings</vt:lpstr>
      <vt:lpstr>Wingdings 3</vt:lpstr>
      <vt:lpstr>Crop</vt:lpstr>
      <vt:lpstr>VAWA Reauthorization of 2013</vt:lpstr>
      <vt:lpstr>The Tulalip Tribes is…</vt:lpstr>
      <vt:lpstr>SOME FACES OF TULALIP</vt:lpstr>
      <vt:lpstr>Terminology</vt:lpstr>
      <vt:lpstr>BACKDROP OF TRIBAL  CRIMINAL JURISDICTION</vt:lpstr>
      <vt:lpstr>TRIBAL CRIMINAL PROSECUTION – THE OUTER LIMITS</vt:lpstr>
      <vt:lpstr>PowerPoint Presentation</vt:lpstr>
      <vt:lpstr>INDIGENOUS PERSPECTIVE</vt:lpstr>
      <vt:lpstr>Current Statistics at Tulalip</vt:lpstr>
      <vt:lpstr>t'igwicid - thank you</vt:lpstr>
    </vt:vector>
  </TitlesOfParts>
  <Company>The Tulalip Tribes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VAWA Reauthorization of 2013</dc:title>
  <dc:creator>Sharon Jones Hayden</dc:creator>
  <cp:lastModifiedBy>Akeah, Kathryn</cp:lastModifiedBy>
  <cp:revision>7</cp:revision>
  <cp:lastPrinted>2019-09-10T18:58:07Z</cp:lastPrinted>
  <dcterms:created xsi:type="dcterms:W3CDTF">2019-09-09T21:24:56Z</dcterms:created>
  <dcterms:modified xsi:type="dcterms:W3CDTF">2019-10-03T20:25:48Z</dcterms:modified>
</cp:coreProperties>
</file>