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7" r:id="rId3"/>
    <p:sldId id="278" r:id="rId4"/>
    <p:sldId id="279" r:id="rId5"/>
    <p:sldId id="283" r:id="rId6"/>
    <p:sldId id="258" r:id="rId7"/>
    <p:sldId id="268" r:id="rId8"/>
    <p:sldId id="280" r:id="rId9"/>
    <p:sldId id="261" r:id="rId10"/>
    <p:sldId id="281" r:id="rId11"/>
    <p:sldId id="264" r:id="rId12"/>
    <p:sldId id="282" r:id="rId13"/>
    <p:sldId id="267" r:id="rId14"/>
    <p:sldId id="263" r:id="rId15"/>
    <p:sldId id="269" r:id="rId16"/>
    <p:sldId id="272" r:id="rId17"/>
    <p:sldId id="285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60358" autoAdjust="0"/>
  </p:normalViewPr>
  <p:slideViewPr>
    <p:cSldViewPr>
      <p:cViewPr varScale="1">
        <p:scale>
          <a:sx n="51" d="100"/>
          <a:sy n="51" d="100"/>
        </p:scale>
        <p:origin x="1877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F4BA460-CA94-4BC2-93E1-C9B2D8D6A431}" type="datetimeFigureOut">
              <a:rPr lang="en-US" smtClean="0"/>
              <a:t>5/28/2019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05C06C6-651B-4B08-970C-07B75AA74C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80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C06C6-651B-4B08-970C-07B75AA74CE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5202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C06C6-651B-4B08-970C-07B75AA74CE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1618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C06C6-651B-4B08-970C-07B75AA74CE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6675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C06C6-651B-4B08-970C-07B75AA74CE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8681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C06C6-651B-4B08-970C-07B75AA74CE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1728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C06C6-651B-4B08-970C-07B75AA74CE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014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C06C6-651B-4B08-970C-07B75AA74CE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6065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C06C6-651B-4B08-970C-07B75AA74CE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7446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C06C6-651B-4B08-970C-07B75AA74CE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925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C06C6-651B-4B08-970C-07B75AA74CE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193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C06C6-651B-4B08-970C-07B75AA74CE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5962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C06C6-651B-4B08-970C-07B75AA74CE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725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C06C6-651B-4B08-970C-07B75AA74CE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761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C06C6-651B-4B08-970C-07B75AA74CE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4149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C06C6-651B-4B08-970C-07B75AA74CE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5435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C06C6-651B-4B08-970C-07B75AA74CE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5311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C06C6-651B-4B08-970C-07B75AA74CE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751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D394-A477-4A73-8122-7DCF79B3E9A9}" type="datetime1">
              <a:rPr lang="en-US" smtClean="0"/>
              <a:t>5/28/2019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DC7-8738-4846-ADAA-D1A1A420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75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7129-7D23-4435-9301-27C703E25A0A}" type="datetime1">
              <a:rPr lang="en-US" smtClean="0"/>
              <a:t>5/28/2019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DC7-8738-4846-ADAA-D1A1A420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352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8E3AD-0D8C-4474-9209-A337D19383B8}" type="datetime1">
              <a:rPr lang="en-US" smtClean="0"/>
              <a:t>5/28/2019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DC7-8738-4846-ADAA-D1A1A420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635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4593F-B993-408D-AF55-AA6184DF7BB6}" type="datetime1">
              <a:rPr lang="en-US" smtClean="0"/>
              <a:t>5/28/2019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DC7-8738-4846-ADAA-D1A1A420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652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5B68-ED62-4DE5-B104-343E57F4C2C4}" type="datetime1">
              <a:rPr lang="en-US" smtClean="0"/>
              <a:t>5/28/2019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DC7-8738-4846-ADAA-D1A1A420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17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0ACB7-6CB2-4601-96EF-C43B8D63D481}" type="datetime1">
              <a:rPr lang="en-US" smtClean="0"/>
              <a:t>5/28/2019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DC7-8738-4846-ADAA-D1A1A420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11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B753A-490F-49FC-BD3E-90DCF0CFF986}" type="datetime1">
              <a:rPr lang="en-US" smtClean="0"/>
              <a:t>5/28/2019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DC7-8738-4846-ADAA-D1A1A420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77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7B8FC-459B-4A5D-B7A8-4DEB2ECCDB29}" type="datetime1">
              <a:rPr lang="en-US" smtClean="0"/>
              <a:t>5/28/2019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DC7-8738-4846-ADAA-D1A1A420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723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B8D62-594D-4E41-A01B-C1D992B1AA54}" type="datetime1">
              <a:rPr lang="en-US" smtClean="0"/>
              <a:t>5/28/2019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DC7-8738-4846-ADAA-D1A1A420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773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1F965-6EC0-4AFD-9F77-FF61E32B95CC}" type="datetime1">
              <a:rPr lang="en-US" smtClean="0"/>
              <a:t>5/28/2019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DC7-8738-4846-ADAA-D1A1A420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770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98436-B829-400C-BF15-CB4124FDBE48}" type="datetime1">
              <a:rPr lang="en-US" smtClean="0"/>
              <a:t>5/28/2019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DC7-8738-4846-ADAA-D1A1A420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248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555B0-61E1-4099-BC8B-C74F4E581068}" type="datetime1">
              <a:rPr lang="en-US" smtClean="0"/>
              <a:t>5/28/2019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60DC7-8738-4846-ADAA-D1A1A420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2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Antitrust Considerations for Regulating the Practice of Law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67200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Geoffrey M. Green</a:t>
            </a:r>
          </a:p>
          <a:p>
            <a:r>
              <a:rPr lang="en-US" dirty="0" smtClean="0"/>
              <a:t>Assistant Director, FTC Bureau of Competition</a:t>
            </a:r>
          </a:p>
          <a:p>
            <a:r>
              <a:rPr lang="en-US" dirty="0" smtClean="0"/>
              <a:t>May 29, 2019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DC7-8738-4846-ADAA-D1A1A420994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74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North Carolina State Board of Dental Examiners v. FTC </a:t>
            </a:r>
            <a:r>
              <a:rPr lang="en-US" dirty="0"/>
              <a:t>(2015)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“[A] state board on which a controlling </a:t>
            </a:r>
            <a:r>
              <a:rPr lang="en-US" dirty="0" smtClean="0"/>
              <a:t>number </a:t>
            </a:r>
            <a:r>
              <a:rPr lang="en-US" dirty="0"/>
              <a:t>of </a:t>
            </a:r>
            <a:r>
              <a:rPr lang="en-US" dirty="0" err="1"/>
              <a:t>decisionmakers</a:t>
            </a:r>
            <a:r>
              <a:rPr lang="en-US" dirty="0"/>
              <a:t> are active </a:t>
            </a:r>
            <a:r>
              <a:rPr lang="en-US" dirty="0" smtClean="0"/>
              <a:t>market </a:t>
            </a:r>
            <a:r>
              <a:rPr lang="en-US" dirty="0"/>
              <a:t>participants in the occupation the 	board regulates must satisfy </a:t>
            </a:r>
            <a:r>
              <a:rPr lang="en-US" i="1" dirty="0" err="1"/>
              <a:t>Midcal’s</a:t>
            </a:r>
            <a:r>
              <a:rPr lang="en-US" dirty="0"/>
              <a:t> </a:t>
            </a:r>
            <a:r>
              <a:rPr lang="en-US" dirty="0" smtClean="0"/>
              <a:t>active </a:t>
            </a:r>
            <a:r>
              <a:rPr lang="en-US" dirty="0"/>
              <a:t>supervision requirement in order to </a:t>
            </a:r>
            <a:r>
              <a:rPr lang="en-US" dirty="0" smtClean="0"/>
              <a:t>invoke </a:t>
            </a:r>
            <a:r>
              <a:rPr lang="en-US" dirty="0"/>
              <a:t>state-action immunity</a:t>
            </a:r>
            <a:r>
              <a:rPr lang="en-US" dirty="0" smtClean="0"/>
              <a:t>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DC7-8738-4846-ADAA-D1A1A420994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966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Who is an “active market participant”?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Includes</a:t>
            </a:r>
          </a:p>
          <a:p>
            <a:pPr lvl="1"/>
            <a:r>
              <a:rPr lang="en-US" dirty="0" smtClean="0"/>
              <a:t>a person licensed by the board</a:t>
            </a:r>
          </a:p>
          <a:p>
            <a:pPr lvl="1"/>
            <a:r>
              <a:rPr lang="en-US" dirty="0" smtClean="0"/>
              <a:t>a person who provides any service that is subject to the regulatory authority of the board</a:t>
            </a:r>
          </a:p>
          <a:p>
            <a:r>
              <a:rPr lang="en-US" dirty="0" smtClean="0"/>
              <a:t>When is determination made</a:t>
            </a:r>
          </a:p>
          <a:p>
            <a:pPr lvl="1"/>
            <a:r>
              <a:rPr lang="en-US" dirty="0" smtClean="0"/>
              <a:t>E.g., temporary suspension of license</a:t>
            </a:r>
          </a:p>
          <a:p>
            <a:r>
              <a:rPr lang="en-US" dirty="0" smtClean="0"/>
              <a:t>Method of selection not determinative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DC7-8738-4846-ADAA-D1A1A420994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41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Clear Articulation Requirement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Defendant must show that the alleged anticompetitive conduct was taken pursuant to a “clearly articulated and affirmatively expressed . . . </a:t>
            </a:r>
            <a:r>
              <a:rPr lang="en-US" dirty="0"/>
              <a:t>s</a:t>
            </a:r>
            <a:r>
              <a:rPr lang="en-US" dirty="0" smtClean="0"/>
              <a:t>tate policy” to replace competition with regulation. </a:t>
            </a:r>
            <a:r>
              <a:rPr lang="en-US" i="1" dirty="0" err="1" smtClean="0"/>
              <a:t>Midcal</a:t>
            </a:r>
            <a:r>
              <a:rPr lang="en-US" dirty="0" smtClean="0"/>
              <a:t>, 445 U.S. at 105.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DC7-8738-4846-ADAA-D1A1A420994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343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constitutes “active supervision”?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Supervisor must in fact review substance of decision, not merely procedures followed.</a:t>
            </a:r>
          </a:p>
          <a:p>
            <a:r>
              <a:rPr lang="en-US" dirty="0" smtClean="0"/>
              <a:t>Supervisor must have the power to approve, modify, or veto.</a:t>
            </a:r>
          </a:p>
          <a:p>
            <a:r>
              <a:rPr lang="en-US" dirty="0"/>
              <a:t>Inquiry is flexible and context-dependent.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Elements</a:t>
            </a:r>
          </a:p>
          <a:p>
            <a:pPr lvl="1"/>
            <a:r>
              <a:rPr lang="en-US" dirty="0" smtClean="0"/>
              <a:t>development of an adequate factual record</a:t>
            </a:r>
          </a:p>
          <a:p>
            <a:pPr lvl="1"/>
            <a:r>
              <a:rPr lang="en-US" dirty="0" smtClean="0"/>
              <a:t>a specific assessment of how board’s action comports with substantive standards established by the state legislature</a:t>
            </a:r>
          </a:p>
          <a:p>
            <a:pPr lvl="1"/>
            <a:r>
              <a:rPr lang="en-US" dirty="0" smtClean="0"/>
              <a:t>a written decision on the merits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DC7-8738-4846-ADAA-D1A1A420994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74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the required criteria of review?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Substantive review</a:t>
            </a:r>
          </a:p>
          <a:p>
            <a:r>
              <a:rPr lang="en-US" dirty="0"/>
              <a:t>S</a:t>
            </a:r>
            <a:r>
              <a:rPr lang="en-US" dirty="0" smtClean="0"/>
              <a:t>upervisor is not required to employ an antitrust/consumer welfare standard</a:t>
            </a:r>
          </a:p>
          <a:p>
            <a:r>
              <a:rPr lang="en-US" dirty="0" smtClean="0"/>
              <a:t>Supervisor should ensure that decision is in accord with the State’s chosen policy</a:t>
            </a:r>
          </a:p>
          <a:p>
            <a:r>
              <a:rPr lang="en-US" dirty="0" smtClean="0"/>
              <a:t>Legislature cannot defer to the policy preferences of the Board</a:t>
            </a:r>
          </a:p>
          <a:p>
            <a:r>
              <a:rPr lang="en-US" dirty="0" smtClean="0"/>
              <a:t>A determination only that the Board has acted within its statutory discretion is insufficient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DC7-8738-4846-ADAA-D1A1A420994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51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may act as supervisor?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Independent official: Supervisor may </a:t>
            </a:r>
            <a:r>
              <a:rPr lang="en-US" u="sng" dirty="0" smtClean="0"/>
              <a:t>not </a:t>
            </a:r>
            <a:r>
              <a:rPr lang="en-US" dirty="0" smtClean="0"/>
              <a:t>be an active market participant?</a:t>
            </a:r>
          </a:p>
          <a:p>
            <a:r>
              <a:rPr lang="en-US" dirty="0" smtClean="0"/>
              <a:t>Potential supervisors:</a:t>
            </a:r>
          </a:p>
          <a:p>
            <a:pPr lvl="1"/>
            <a:r>
              <a:rPr lang="en-US" dirty="0" smtClean="0"/>
              <a:t>Administrative agency or state official</a:t>
            </a:r>
          </a:p>
          <a:p>
            <a:pPr lvl="1"/>
            <a:r>
              <a:rPr lang="en-US" dirty="0" smtClean="0"/>
              <a:t>Legislature</a:t>
            </a:r>
          </a:p>
          <a:p>
            <a:pPr lvl="1"/>
            <a:r>
              <a:rPr lang="en-US" dirty="0" smtClean="0"/>
              <a:t>Court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DC7-8738-4846-ADAA-D1A1A420994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1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Supervision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Q: What is being supervised?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A: The exercise of policy discretion by market participants.</a:t>
            </a:r>
          </a:p>
          <a:p>
            <a:r>
              <a:rPr lang="en-US" dirty="0" smtClean="0"/>
              <a:t>Q: Why is supervision necessary?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A: The antitrust court cannot trust that the actions of market participants further state policy.</a:t>
            </a:r>
          </a:p>
          <a:p>
            <a:r>
              <a:rPr lang="en-US" dirty="0" smtClean="0"/>
              <a:t>Q: What is the purpose or function of supervision?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A: To ensure that the restraint at issue advances state policy, as opposed to private interests.</a:t>
            </a:r>
          </a:p>
          <a:p>
            <a:r>
              <a:rPr lang="en-US" dirty="0"/>
              <a:t>Q: </a:t>
            </a:r>
            <a:r>
              <a:rPr lang="en-US" dirty="0" smtClean="0"/>
              <a:t>Why is this distinction important?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A: </a:t>
            </a:r>
            <a:r>
              <a:rPr lang="en-US" dirty="0" smtClean="0"/>
              <a:t>Antitrust enforcement defers only to policy preferences of the state.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DC7-8738-4846-ADAA-D1A1A420994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19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 smtClean="0"/>
              <a:t>Noerr</a:t>
            </a:r>
            <a:r>
              <a:rPr lang="en-US" dirty="0" smtClean="0"/>
              <a:t> Defense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Bona fide (non-sham) efforts to petition or persuade the </a:t>
            </a:r>
            <a:r>
              <a:rPr lang="en-US" dirty="0" smtClean="0"/>
              <a:t>government </a:t>
            </a:r>
            <a:r>
              <a:rPr lang="en-US" dirty="0" smtClean="0"/>
              <a:t>to take actions that have the effect of harming competition are generally immune from antitrust liability.</a:t>
            </a:r>
          </a:p>
          <a:p>
            <a:pPr lvl="1"/>
            <a:r>
              <a:rPr lang="en-US" i="1" dirty="0" err="1" smtClean="0"/>
              <a:t>Lawline</a:t>
            </a:r>
            <a:r>
              <a:rPr lang="en-US" i="1" dirty="0" smtClean="0"/>
              <a:t> v. American Bar </a:t>
            </a:r>
            <a:r>
              <a:rPr lang="en-US" i="1" dirty="0" err="1" smtClean="0"/>
              <a:t>Ass’n</a:t>
            </a:r>
            <a:r>
              <a:rPr lang="en-US" i="1" dirty="0" smtClean="0"/>
              <a:t> </a:t>
            </a:r>
            <a:r>
              <a:rPr lang="en-US" dirty="0" smtClean="0"/>
              <a:t>(7th Cir. 1992)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DC7-8738-4846-ADAA-D1A1A420994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580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State Supreme Court acting in legislative capacity is always (ipso facto) exempt from federal antitrust liability.</a:t>
            </a:r>
          </a:p>
          <a:p>
            <a:r>
              <a:rPr lang="en-US" dirty="0" smtClean="0"/>
              <a:t>State bar is </a:t>
            </a:r>
            <a:r>
              <a:rPr lang="en-US" u="sng" dirty="0" smtClean="0"/>
              <a:t>not</a:t>
            </a:r>
            <a:r>
              <a:rPr lang="en-US" dirty="0" smtClean="0"/>
              <a:t> ipso facto exempt, even where constituted as a state agency.</a:t>
            </a:r>
          </a:p>
          <a:p>
            <a:r>
              <a:rPr lang="en-US" dirty="0" smtClean="0"/>
              <a:t>Conduct of state bar is exempt where 	Supreme Court is real party in interest, or 	</a:t>
            </a:r>
            <a:r>
              <a:rPr lang="en-US" i="1" dirty="0" err="1" smtClean="0"/>
              <a:t>Midcal</a:t>
            </a:r>
            <a:r>
              <a:rPr lang="en-US" dirty="0" smtClean="0"/>
              <a:t> conditions are satisfied.</a:t>
            </a:r>
          </a:p>
          <a:p>
            <a:r>
              <a:rPr lang="en-US" dirty="0" smtClean="0"/>
              <a:t>Absence of exemption ≠ antitrust violation.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DC7-8738-4846-ADAA-D1A1A420994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445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Antitrust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Antitrust law addresses restrictions on competition that harm consumers.</a:t>
            </a:r>
          </a:p>
          <a:p>
            <a:r>
              <a:rPr lang="en-US" dirty="0" smtClean="0"/>
              <a:t>FTC Act and Sherman Act do not prohibit all self-regulation of a profession.</a:t>
            </a:r>
          </a:p>
          <a:p>
            <a:pPr lvl="1"/>
            <a:r>
              <a:rPr lang="en-US" dirty="0" smtClean="0"/>
              <a:t>Ethics rules</a:t>
            </a:r>
          </a:p>
          <a:p>
            <a:pPr lvl="1"/>
            <a:r>
              <a:rPr lang="en-US" dirty="0" smtClean="0"/>
              <a:t>Discipline</a:t>
            </a:r>
          </a:p>
          <a:p>
            <a:r>
              <a:rPr lang="en-US" dirty="0" smtClean="0"/>
              <a:t>Antitrust targets</a:t>
            </a:r>
            <a:endParaRPr lang="en-US" dirty="0"/>
          </a:p>
          <a:p>
            <a:pPr lvl="1"/>
            <a:r>
              <a:rPr lang="en-US" dirty="0" smtClean="0"/>
              <a:t>Monopolization</a:t>
            </a:r>
          </a:p>
          <a:p>
            <a:pPr lvl="1"/>
            <a:r>
              <a:rPr lang="en-US" dirty="0" smtClean="0"/>
              <a:t>Agreements that harm competition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DC7-8738-4846-ADAA-D1A1A420994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129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Agreements Raising Antitrust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Restraints on competition (collusion)</a:t>
            </a:r>
          </a:p>
          <a:p>
            <a:pPr lvl="1"/>
            <a:r>
              <a:rPr lang="en-US" dirty="0" smtClean="0"/>
              <a:t>Minimum fees (</a:t>
            </a:r>
            <a:r>
              <a:rPr lang="en-US" i="1" dirty="0" smtClean="0"/>
              <a:t>SCTLA</a:t>
            </a:r>
            <a:r>
              <a:rPr lang="en-US" dirty="0" smtClean="0"/>
              <a:t>; </a:t>
            </a:r>
            <a:r>
              <a:rPr lang="en-US" i="1" dirty="0" smtClean="0"/>
              <a:t>Goldfarb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Salaries; no-poaching</a:t>
            </a:r>
          </a:p>
          <a:p>
            <a:pPr lvl="1"/>
            <a:r>
              <a:rPr lang="en-US" dirty="0" smtClean="0"/>
              <a:t>Market division; client allocation</a:t>
            </a:r>
          </a:p>
          <a:p>
            <a:pPr lvl="1"/>
            <a:r>
              <a:rPr lang="en-US" dirty="0" smtClean="0"/>
              <a:t>Restrictions on advertising and solicitation</a:t>
            </a:r>
          </a:p>
          <a:p>
            <a:pPr lvl="1"/>
            <a:r>
              <a:rPr lang="en-US" dirty="0" smtClean="0"/>
              <a:t>Restrictions on innovative/desired services</a:t>
            </a:r>
          </a:p>
          <a:p>
            <a:r>
              <a:rPr lang="en-US" dirty="0" smtClean="0"/>
              <a:t>Exclusion of actual or potential competitors</a:t>
            </a:r>
          </a:p>
          <a:p>
            <a:pPr lvl="1"/>
            <a:r>
              <a:rPr lang="en-US" dirty="0" smtClean="0"/>
              <a:t>Admission requirements</a:t>
            </a:r>
          </a:p>
          <a:p>
            <a:pPr lvl="1"/>
            <a:r>
              <a:rPr lang="en-US" dirty="0"/>
              <a:t>Discipline/license revocation</a:t>
            </a:r>
          </a:p>
          <a:p>
            <a:pPr lvl="1"/>
            <a:r>
              <a:rPr lang="en-US" dirty="0" smtClean="0"/>
              <a:t>Defining </a:t>
            </a:r>
            <a:r>
              <a:rPr lang="en-US" dirty="0"/>
              <a:t>boundary of profession; unauthorized practice of </a:t>
            </a:r>
            <a:r>
              <a:rPr lang="en-US" dirty="0" smtClean="0"/>
              <a:t>law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DC7-8738-4846-ADAA-D1A1A420994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353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Antitrust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Antitrust law distinguishes among:</a:t>
            </a:r>
          </a:p>
          <a:p>
            <a:pPr lvl="1"/>
            <a:r>
              <a:rPr lang="en-US" dirty="0" smtClean="0"/>
              <a:t>Intra-firm restraints</a:t>
            </a:r>
          </a:p>
          <a:p>
            <a:pPr lvl="1"/>
            <a:r>
              <a:rPr lang="en-US" dirty="0" smtClean="0"/>
              <a:t>“Naked” restraints</a:t>
            </a:r>
          </a:p>
          <a:p>
            <a:pPr lvl="1"/>
            <a:r>
              <a:rPr lang="en-US" dirty="0" smtClean="0"/>
              <a:t>Restraints ancillary to a legitimate collaboration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DC7-8738-4846-ADAA-D1A1A420994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168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Action Doctrine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/>
              <a:t>Parker v. Brown </a:t>
            </a:r>
            <a:r>
              <a:rPr lang="en-US" dirty="0" smtClean="0"/>
              <a:t>(1943): Federal antitrust laws do not reach actions of the State acting as sovereign. Legislature is sovereign.</a:t>
            </a:r>
          </a:p>
          <a:p>
            <a:r>
              <a:rPr lang="en-US" i="1" dirty="0" smtClean="0"/>
              <a:t>Bates v. State Bar of Arizona </a:t>
            </a:r>
            <a:r>
              <a:rPr lang="en-US" dirty="0" smtClean="0"/>
              <a:t>(1977): A state Supreme Court acting in a legislative capacity also is sovereign.</a:t>
            </a:r>
          </a:p>
          <a:p>
            <a:r>
              <a:rPr lang="en-US" i="1" dirty="0" smtClean="0"/>
              <a:t>Hoover v. </a:t>
            </a:r>
            <a:r>
              <a:rPr lang="en-US" i="1" dirty="0" err="1" smtClean="0"/>
              <a:t>Ronwin</a:t>
            </a:r>
            <a:r>
              <a:rPr lang="en-US" i="1" dirty="0" smtClean="0"/>
              <a:t> </a:t>
            </a:r>
            <a:r>
              <a:rPr lang="en-US" dirty="0" smtClean="0"/>
              <a:t>(1984): Conduct of state bar incidental to the Supreme Court’s exercise of its sovereign authority is exempt.</a:t>
            </a:r>
          </a:p>
          <a:p>
            <a:pPr lvl="1"/>
            <a:endParaRPr lang="en-US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DC7-8738-4846-ADAA-D1A1A420994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23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Hoover v. </a:t>
            </a:r>
            <a:r>
              <a:rPr lang="en-US" i="1" dirty="0" err="1"/>
              <a:t>Ronwin</a:t>
            </a:r>
            <a:r>
              <a:rPr lang="en-US" i="1" dirty="0"/>
              <a:t> </a:t>
            </a:r>
            <a:r>
              <a:rPr lang="en-US" dirty="0"/>
              <a:t>(1984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r>
              <a:rPr lang="en-US" dirty="0" smtClean="0"/>
              <a:t>- Unsuccessful candidate for admission to legal practice sued members of Committee established by the Arizona Supreme Court to administer bar admissions process.</a:t>
            </a:r>
          </a:p>
          <a:p>
            <a:pPr marL="457200" lvl="1" indent="0">
              <a:buNone/>
            </a:pPr>
            <a:r>
              <a:rPr lang="en-US" dirty="0" smtClean="0"/>
              <a:t>- Allegation that Committee adopted a grading formula designed to limit the number of lawyers in the state.</a:t>
            </a:r>
          </a:p>
          <a:p>
            <a:pPr marL="457200" lvl="1" indent="0">
              <a:buNone/>
            </a:pPr>
            <a:r>
              <a:rPr lang="en-US" dirty="0" smtClean="0"/>
              <a:t>- Committee had discretion in administering and grading the bar exam, and in making recommendations to  the Court.</a:t>
            </a:r>
          </a:p>
          <a:p>
            <a:pPr marL="457200" lvl="1" indent="0">
              <a:buNone/>
            </a:pPr>
            <a:r>
              <a:rPr lang="en-US" dirty="0" smtClean="0"/>
              <a:t>- BUT, Court specified subjects to be tested, approved grading formula, and retained sole authority to grant or deny admission to practice of law.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DC7-8738-4846-ADAA-D1A1A420994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22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Action Defense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err="1"/>
              <a:t>Midcal</a:t>
            </a:r>
            <a:r>
              <a:rPr lang="en-US" i="1" dirty="0"/>
              <a:t> </a:t>
            </a:r>
            <a:r>
              <a:rPr lang="en-US" dirty="0"/>
              <a:t>(1980): State action defense </a:t>
            </a:r>
            <a:r>
              <a:rPr lang="en-US" dirty="0" smtClean="0"/>
              <a:t>is available </a:t>
            </a:r>
            <a:r>
              <a:rPr lang="en-US" dirty="0"/>
              <a:t>for the discretionary conduct of private parties where</a:t>
            </a:r>
          </a:p>
          <a:p>
            <a:pPr lvl="1"/>
            <a:r>
              <a:rPr lang="en-US" dirty="0"/>
              <a:t>Clear articulation</a:t>
            </a:r>
          </a:p>
          <a:p>
            <a:pPr lvl="1"/>
            <a:r>
              <a:rPr lang="en-US" dirty="0"/>
              <a:t>Active supervision</a:t>
            </a:r>
          </a:p>
          <a:p>
            <a:r>
              <a:rPr lang="en-US" i="1" dirty="0" smtClean="0"/>
              <a:t>Town </a:t>
            </a:r>
            <a:r>
              <a:rPr lang="en-US" i="1" dirty="0"/>
              <a:t>of Hallie </a:t>
            </a:r>
            <a:r>
              <a:rPr lang="en-US" dirty="0"/>
              <a:t>(1985): Municipality need not satisfy the active supervision requirement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DC7-8738-4846-ADAA-D1A1A420994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973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North Carolina State Board of Dental Examiners v. FTC </a:t>
            </a:r>
            <a:r>
              <a:rPr lang="en-US" dirty="0" smtClean="0"/>
              <a:t>(2015)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 smtClean="0"/>
              <a:t>State Dental Board controlled by dentists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tatute prohibits a person from engaging “in the practice of dentistry” except with a license issued by the state Dental Board; statute specifies acts constituting the practice of dentistry (1935).</a:t>
            </a:r>
          </a:p>
          <a:p>
            <a:pPr lvl="1"/>
            <a:r>
              <a:rPr lang="en-US" dirty="0" smtClean="0"/>
              <a:t>Modern teeth whitening techniques developed decades later.</a:t>
            </a:r>
          </a:p>
          <a:p>
            <a:pPr lvl="1"/>
            <a:r>
              <a:rPr lang="en-US" dirty="0" smtClean="0"/>
              <a:t>Board decided that teeth whitening was exclusive to dentists; directed non-licensed persons to cease and desist.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DC7-8738-4846-ADAA-D1A1A420994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72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6925</TotalTime>
  <Words>917</Words>
  <Application>Microsoft Office PowerPoint</Application>
  <PresentationFormat>On-screen Show (4:3)</PresentationFormat>
  <Paragraphs>129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Antitrust Considerations for Regulating the Practice of Law</vt:lpstr>
      <vt:lpstr>Summary</vt:lpstr>
      <vt:lpstr>Antitrust Basics</vt:lpstr>
      <vt:lpstr>Agreements Raising Antitrust Issues</vt:lpstr>
      <vt:lpstr>Antitrust Basics</vt:lpstr>
      <vt:lpstr>State Action Doctrine</vt:lpstr>
      <vt:lpstr>Hoover v. Ronwin (1984)</vt:lpstr>
      <vt:lpstr>State Action Defense</vt:lpstr>
      <vt:lpstr>North Carolina State Board of Dental Examiners v. FTC (2015)</vt:lpstr>
      <vt:lpstr>North Carolina State Board of Dental Examiners v. FTC (2015)</vt:lpstr>
      <vt:lpstr>Who is an “active market participant”?</vt:lpstr>
      <vt:lpstr>Clear Articulation Requirement</vt:lpstr>
      <vt:lpstr>What constitutes “active supervision”?</vt:lpstr>
      <vt:lpstr>What are the required criteria of review?</vt:lpstr>
      <vt:lpstr>Who may act as supervisor?</vt:lpstr>
      <vt:lpstr>Active Supervision</vt:lpstr>
      <vt:lpstr>Noerr Defense</vt:lpstr>
    </vt:vector>
  </TitlesOfParts>
  <Company>Federal Trade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“Active Supervision” After NC Dental</dc:title>
  <dc:creator>Federal Trade Commission</dc:creator>
  <cp:lastModifiedBy>Green, Geoffrey</cp:lastModifiedBy>
  <cp:revision>341</cp:revision>
  <cp:lastPrinted>2016-05-31T19:35:08Z</cp:lastPrinted>
  <dcterms:created xsi:type="dcterms:W3CDTF">2016-01-07T15:28:19Z</dcterms:created>
  <dcterms:modified xsi:type="dcterms:W3CDTF">2019-05-28T16:16:43Z</dcterms:modified>
</cp:coreProperties>
</file>