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72" r:id="rId2"/>
    <p:sldId id="271" r:id="rId3"/>
    <p:sldId id="268" r:id="rId4"/>
    <p:sldId id="269" r:id="rId5"/>
    <p:sldId id="264" r:id="rId6"/>
    <p:sldId id="265" r:id="rId7"/>
    <p:sldId id="273"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9"/>
    <p:restoredTop sz="96251"/>
  </p:normalViewPr>
  <p:slideViewPr>
    <p:cSldViewPr snapToGrid="0" snapToObjects="1">
      <p:cViewPr varScale="1">
        <p:scale>
          <a:sx n="107" d="100"/>
          <a:sy n="107" d="100"/>
        </p:scale>
        <p:origin x="10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85D4642-990F-3F43-9561-20C49A6E5570}" type="datetimeFigureOut">
              <a:rPr lang="en-US" smtClean="0"/>
              <a:t>6/26/2019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73D761A-5A4E-E145-907E-E7859A1F9B7D}" type="slidenum">
              <a:rPr lang="en-US" smtClean="0"/>
              <a:t>‹#›</a:t>
            </a:fld>
            <a:endParaRPr lang="en-US" dirty="0"/>
          </a:p>
        </p:txBody>
      </p:sp>
    </p:spTree>
    <p:extLst>
      <p:ext uri="{BB962C8B-B14F-4D97-AF65-F5344CB8AC3E}">
        <p14:creationId xmlns:p14="http://schemas.microsoft.com/office/powerpoint/2010/main" val="87556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3099816"/>
            <a:ext cx="8162144" cy="1421519"/>
          </a:xfrm>
        </p:spPr>
        <p:txBody>
          <a:bodyPr lIns="0" tIns="0" rIns="0" bIns="0" anchor="b" anchorCtr="0">
            <a:normAutofit/>
          </a:bodyPr>
          <a:lstStyle>
            <a:lvl1pPr algn="l">
              <a:defRPr sz="44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914400" y="4617720"/>
            <a:ext cx="8162144" cy="1655762"/>
          </a:xfrm>
        </p:spPr>
        <p:txBody>
          <a:bodyPr lIns="0" tIns="0" rIns="0" bIns="0"/>
          <a:lstStyle>
            <a:lvl1pPr marL="0" indent="0" algn="l">
              <a:buNone/>
              <a:defRPr sz="2400" b="0" i="0">
                <a:solidFill>
                  <a:schemeClr val="accent1"/>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7" name="Picture 6" descr="Se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88552" y="606927"/>
            <a:ext cx="2488530" cy="2488530"/>
          </a:xfrm>
          <a:prstGeom prst="rect">
            <a:avLst/>
          </a:prstGeom>
        </p:spPr>
      </p:pic>
    </p:spTree>
    <p:extLst>
      <p:ext uri="{BB962C8B-B14F-4D97-AF65-F5344CB8AC3E}">
        <p14:creationId xmlns:p14="http://schemas.microsoft.com/office/powerpoint/2010/main" val="25107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956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4400" y="2057400"/>
            <a:ext cx="3932237" cy="3886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82347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marL="274320" indent="-274320">
              <a:tabLst/>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1721232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578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578475"/>
          </a:xfrm>
        </p:spPr>
        <p:txBody>
          <a:bodyPr vert="eaVert"/>
          <a:lstStyle>
            <a:lvl1pPr marL="274320" indent="-274320">
              <a:tabLst/>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2570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3099816"/>
            <a:ext cx="5152913" cy="1421519"/>
          </a:xfrm>
        </p:spPr>
        <p:txBody>
          <a:bodyPr lIns="0" tIns="0" rIns="0" bIns="0" anchor="b" anchorCtr="0">
            <a:normAutofit/>
          </a:bodyPr>
          <a:lstStyle>
            <a:lvl1pPr algn="l">
              <a:defRPr sz="44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914400" y="4617720"/>
            <a:ext cx="5152913" cy="1655762"/>
          </a:xfrm>
        </p:spPr>
        <p:txBody>
          <a:bodyPr lIns="0" tIns="0" rIns="0" bIns="0"/>
          <a:lstStyle>
            <a:lvl1pPr marL="0" indent="0" algn="l">
              <a:buNone/>
              <a:defRPr sz="2400" b="0" i="0">
                <a:solidFill>
                  <a:schemeClr val="bg1"/>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2">
            <a:alphaModFix amt="30000"/>
            <a:extLst>
              <a:ext uri="{28A0092B-C50C-407E-A947-70E740481C1C}">
                <a14:useLocalDpi xmlns:a14="http://schemas.microsoft.com/office/drawing/2010/main" val="0"/>
              </a:ext>
            </a:extLst>
          </a:blip>
          <a:srcRect b="28000"/>
          <a:stretch/>
        </p:blipFill>
        <p:spPr>
          <a:xfrm>
            <a:off x="5950378" y="2484459"/>
            <a:ext cx="6076772" cy="4375275"/>
          </a:xfrm>
          <a:prstGeom prst="rect">
            <a:avLst/>
          </a:prstGeom>
        </p:spPr>
      </p:pic>
    </p:spTree>
    <p:extLst>
      <p:ext uri="{BB962C8B-B14F-4D97-AF65-F5344CB8AC3E}">
        <p14:creationId xmlns:p14="http://schemas.microsoft.com/office/powerpoint/2010/main" val="2134723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914400" y="1463040"/>
            <a:ext cx="10515600" cy="4480560"/>
          </a:xfrm>
        </p:spPr>
        <p:txBody>
          <a:bodyPr/>
          <a:lstStyle>
            <a:lvl1pPr marL="0" indent="0">
              <a:buFont typeface="Arial" charset="0"/>
              <a:buNone/>
              <a:tabLst/>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35811246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463040"/>
            <a:ext cx="10515600" cy="4480560"/>
          </a:xfrm>
        </p:spPr>
        <p:txBody>
          <a:bodyPr/>
          <a:lstStyle>
            <a:lvl1pPr marL="0" indent="0">
              <a:buFont typeface="Arial" charset="0"/>
              <a:buNone/>
              <a:tabLst/>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12308586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4400" y="1825625"/>
            <a:ext cx="5181600" cy="4117975"/>
          </a:xfrm>
        </p:spPr>
        <p:txBody>
          <a:bodyPr/>
          <a:lstStyle>
            <a:lvl1pPr marL="0" indent="0">
              <a:tabLst/>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48400" y="1825625"/>
            <a:ext cx="5181600" cy="4117975"/>
          </a:xfrm>
        </p:spPr>
        <p:txBody>
          <a:bodyPr/>
          <a:lstStyle>
            <a:lvl1pPr marL="274320" indent="-274320">
              <a:tabLst/>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621742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0" y="1681163"/>
            <a:ext cx="5157787" cy="823912"/>
          </a:xfr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505075"/>
            <a:ext cx="5157787" cy="3438525"/>
          </a:xfrm>
        </p:spPr>
        <p:txBody>
          <a:bodyPr/>
          <a:lstStyle>
            <a:lvl1pPr marL="274320" indent="-274320">
              <a:tabLst/>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438525"/>
          </a:xfrm>
        </p:spPr>
        <p:txBody>
          <a:bodyPr/>
          <a:lstStyle>
            <a:lvl1pPr marL="274320" indent="-274320">
              <a:tabLst/>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211993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85551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1278563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956175"/>
          </a:xfrm>
        </p:spPr>
        <p:txBody>
          <a:bodyPr/>
          <a:lstStyle>
            <a:lvl1pPr marL="274320" indent="-274320">
              <a:tabLst/>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2057400"/>
            <a:ext cx="3932237" cy="3886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019752F1-C2EB-594D-9C5C-F5CD07776528}" type="slidenum">
              <a:rPr lang="en-US" smtClean="0"/>
              <a:t>‹#›</a:t>
            </a:fld>
            <a:endParaRPr lang="en-US" dirty="0"/>
          </a:p>
        </p:txBody>
      </p:sp>
    </p:spTree>
    <p:extLst>
      <p:ext uri="{BB962C8B-B14F-4D97-AF65-F5344CB8AC3E}">
        <p14:creationId xmlns:p14="http://schemas.microsoft.com/office/powerpoint/2010/main" val="1100431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p:nvSpPr>
        <p:spPr>
          <a:xfrm>
            <a:off x="0" y="6172447"/>
            <a:ext cx="12192000" cy="68555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914400" y="365760"/>
            <a:ext cx="10515600" cy="910519"/>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1463040"/>
            <a:ext cx="10515600" cy="4480559"/>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019752F1-C2EB-594D-9C5C-F5CD07776528}" type="slidenum">
              <a:rPr lang="en-US" smtClean="0"/>
              <a:pPr/>
              <a:t>‹#›</a:t>
            </a:fld>
            <a:endParaRPr lang="en-US" dirty="0"/>
          </a:p>
        </p:txBody>
      </p:sp>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85106" y="6253009"/>
            <a:ext cx="2105235" cy="552193"/>
          </a:xfrm>
          <a:prstGeom prst="rect">
            <a:avLst/>
          </a:prstGeom>
        </p:spPr>
      </p:pic>
    </p:spTree>
    <p:extLst>
      <p:ext uri="{BB962C8B-B14F-4D97-AF65-F5344CB8AC3E}">
        <p14:creationId xmlns:p14="http://schemas.microsoft.com/office/powerpoint/2010/main" val="384813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1" i="0" kern="1200" cap="all" baseline="0">
          <a:solidFill>
            <a:schemeClr val="tx2"/>
          </a:solidFill>
          <a:latin typeface="Arial" charset="0"/>
          <a:ea typeface="Arial" charset="0"/>
          <a:cs typeface="Arial" charset="0"/>
        </a:defRPr>
      </a:lvl1pPr>
    </p:titleStyle>
    <p:bodyStyle>
      <a:lvl1pPr marL="0" indent="0" algn="l" defTabSz="914400" rtl="0" eaLnBrk="1" latinLnBrk="0" hangingPunct="1">
        <a:lnSpc>
          <a:spcPct val="90000"/>
        </a:lnSpc>
        <a:spcBef>
          <a:spcPts val="1000"/>
        </a:spcBef>
        <a:buFont typeface="Arial" charset="0"/>
        <a:buNone/>
        <a:tabLst/>
        <a:defRPr sz="2800" kern="1200">
          <a:solidFill>
            <a:schemeClr val="tx2"/>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2"/>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2"/>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2"/>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2"/>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374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83342"/>
            <a:ext cx="8162144" cy="3337994"/>
          </a:xfrm>
        </p:spPr>
        <p:txBody>
          <a:bodyPr>
            <a:normAutofit/>
          </a:bodyPr>
          <a:lstStyle/>
          <a:p>
            <a:r>
              <a:rPr lang="en-US" dirty="0" smtClean="0"/>
              <a:t>Access to justice and diversity, equity and inclusion </a:t>
            </a:r>
            <a:r>
              <a:rPr lang="en-US" dirty="0" smtClean="0"/>
              <a:t>Programs – history and activities</a:t>
            </a:r>
            <a:endParaRPr lang="en-US" dirty="0"/>
          </a:p>
        </p:txBody>
      </p:sp>
      <p:sp>
        <p:nvSpPr>
          <p:cNvPr id="3" name="Subtitle 2"/>
          <p:cNvSpPr>
            <a:spLocks noGrp="1"/>
          </p:cNvSpPr>
          <p:nvPr>
            <p:ph type="subTitle" idx="1"/>
          </p:nvPr>
        </p:nvSpPr>
        <p:spPr/>
        <p:txBody>
          <a:bodyPr>
            <a:normAutofit/>
          </a:bodyPr>
          <a:lstStyle/>
          <a:p>
            <a:endParaRPr lang="en-US" sz="1600" dirty="0" smtClean="0">
              <a:solidFill>
                <a:schemeClr val="bg1"/>
              </a:solidFill>
            </a:endParaRPr>
          </a:p>
          <a:p>
            <a:r>
              <a:rPr lang="en-US" sz="1600" dirty="0" smtClean="0">
                <a:solidFill>
                  <a:schemeClr val="bg1"/>
                </a:solidFill>
              </a:rPr>
              <a:t>June 26, 2019</a:t>
            </a:r>
            <a:endParaRPr lang="en-US" sz="1600" dirty="0">
              <a:solidFill>
                <a:schemeClr val="bg1"/>
              </a:solidFill>
            </a:endParaRPr>
          </a:p>
          <a:p>
            <a:r>
              <a:rPr lang="en-US" sz="1600" dirty="0" smtClean="0">
                <a:solidFill>
                  <a:schemeClr val="bg1"/>
                </a:solidFill>
              </a:rPr>
              <a:t>Kevin Plachy, Interim Director, Advancement Department</a:t>
            </a:r>
          </a:p>
          <a:p>
            <a:endParaRPr lang="en-US" sz="1400" dirty="0">
              <a:solidFill>
                <a:schemeClr val="bg1"/>
              </a:solidFill>
            </a:endParaRPr>
          </a:p>
        </p:txBody>
      </p:sp>
    </p:spTree>
    <p:extLst>
      <p:ext uri="{BB962C8B-B14F-4D97-AF65-F5344CB8AC3E}">
        <p14:creationId xmlns:p14="http://schemas.microsoft.com/office/powerpoint/2010/main" val="294554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914400" y="71718"/>
            <a:ext cx="10515600" cy="6104964"/>
          </a:xfrm>
          <a:prstGeom prst="rect">
            <a:avLst/>
          </a:prstGeom>
        </p:spPr>
        <p:txBody>
          <a:bodyPr/>
          <a:lstStyle>
            <a:lvl1pPr algn="l" defTabSz="914400" rtl="0" eaLnBrk="1" latinLnBrk="0" hangingPunct="1">
              <a:lnSpc>
                <a:spcPct val="90000"/>
              </a:lnSpc>
              <a:spcBef>
                <a:spcPct val="0"/>
              </a:spcBef>
              <a:buNone/>
              <a:defRPr sz="2800" b="1" i="0" kern="1200" cap="all" baseline="0">
                <a:solidFill>
                  <a:schemeClr val="tx2"/>
                </a:solidFill>
                <a:latin typeface="Arial" charset="0"/>
                <a:ea typeface="Arial" charset="0"/>
                <a:cs typeface="Arial" charset="0"/>
              </a:defRPr>
            </a:lvl1pPr>
          </a:lstStyle>
          <a:p>
            <a:pPr algn="ctr"/>
            <a:r>
              <a:rPr lang="en-US" u="sng" dirty="0" smtClean="0"/>
              <a:t>Access to justice - history</a:t>
            </a:r>
          </a:p>
          <a:p>
            <a:pPr marL="457200" indent="-457200">
              <a:buFont typeface="Arial" panose="020B0604020202020204" pitchFamily="34" charset="0"/>
              <a:buChar char="•"/>
            </a:pPr>
            <a:r>
              <a:rPr lang="en-US" sz="2000" cap="none" dirty="0" smtClean="0"/>
              <a:t>1992 </a:t>
            </a:r>
            <a:r>
              <a:rPr lang="en-US" sz="2000" b="0" cap="none" dirty="0" smtClean="0"/>
              <a:t>- WSBA formed an Access to Justice Task Force which proposed solutions to the lack of continuity, coordination, and organization in the delivery of civil legal services to low-income people and ultimately recommended creation of the WA State Access to Justice Board</a:t>
            </a:r>
            <a:endParaRPr lang="en-US" sz="2000" cap="none" dirty="0"/>
          </a:p>
          <a:p>
            <a:pPr marL="457200" indent="-457200">
              <a:buFont typeface="Arial" panose="020B0604020202020204" pitchFamily="34" charset="0"/>
              <a:buChar char="•"/>
            </a:pPr>
            <a:r>
              <a:rPr lang="en-US" sz="2000" cap="none" dirty="0" smtClean="0"/>
              <a:t>1994</a:t>
            </a:r>
            <a:r>
              <a:rPr lang="en-US" sz="2000" b="0" cap="none" dirty="0" smtClean="0"/>
              <a:t> – The Washington Supreme Court established the Access to Justice Board to serve as an autonomous body operating under the auspices of WSBA with authority granted by the Supreme Court.</a:t>
            </a:r>
          </a:p>
          <a:p>
            <a:pPr marL="457200" indent="-457200">
              <a:buFont typeface="Arial" panose="020B0604020202020204" pitchFamily="34" charset="0"/>
              <a:buChar char="•"/>
            </a:pPr>
            <a:r>
              <a:rPr lang="en-US" sz="2000" cap="none" dirty="0" smtClean="0"/>
              <a:t>1995 </a:t>
            </a:r>
            <a:r>
              <a:rPr lang="en-US" sz="2000" b="0" cap="none" dirty="0" smtClean="0"/>
              <a:t>– The Equal Justice Coalition (EJC) was established to serve as a strong voice to advocate for adequately funding civil legal aid programs in WA State.  The EJC serves as a standing committee of the Access to Justice Board.</a:t>
            </a:r>
            <a:endParaRPr lang="en-US" sz="2000" cap="none" dirty="0"/>
          </a:p>
          <a:p>
            <a:pPr marL="457200" indent="-457200">
              <a:buFont typeface="Arial" panose="020B0604020202020204" pitchFamily="34" charset="0"/>
              <a:buChar char="•"/>
            </a:pPr>
            <a:r>
              <a:rPr lang="en-US" sz="2000" cap="none" dirty="0" smtClean="0"/>
              <a:t>Mid 90’s</a:t>
            </a:r>
            <a:r>
              <a:rPr lang="en-US" sz="2000" b="0" cap="none" dirty="0" smtClean="0"/>
              <a:t> – The Access to Justice Board created the Access to Justice Network which included legal aid and pro bono programs, judges, law librarians, county clerks and others</a:t>
            </a:r>
            <a:r>
              <a:rPr lang="en-US" sz="2000" b="0" cap="none" dirty="0" smtClean="0"/>
              <a:t>.</a:t>
            </a:r>
          </a:p>
          <a:p>
            <a:pPr marL="457200" indent="-457200">
              <a:buFont typeface="Arial" panose="020B0604020202020204" pitchFamily="34" charset="0"/>
              <a:buChar char="•"/>
            </a:pPr>
            <a:r>
              <a:rPr lang="en-US" sz="2000" cap="none" dirty="0" smtClean="0"/>
              <a:t>2003/2015</a:t>
            </a:r>
            <a:r>
              <a:rPr lang="en-US" sz="2000" b="0" cap="none" dirty="0" smtClean="0"/>
              <a:t> – Civil Legal Needs Study showed low-income households experienced 3.3 legal problems per household – 2015 study found that number jumped to 9.3</a:t>
            </a:r>
            <a:endParaRPr lang="en-US" sz="2000" cap="none" dirty="0" smtClean="0"/>
          </a:p>
          <a:p>
            <a:pPr marL="457200" indent="-457200">
              <a:buFont typeface="Arial" panose="020B0604020202020204" pitchFamily="34" charset="0"/>
              <a:buChar char="•"/>
            </a:pPr>
            <a:r>
              <a:rPr lang="en-US" sz="2000" cap="none" dirty="0" smtClean="0"/>
              <a:t>2004 </a:t>
            </a:r>
            <a:r>
              <a:rPr lang="en-US" sz="2000" b="0" cap="none" dirty="0" smtClean="0"/>
              <a:t>– With the goal of addressing the Access to Justice Network’s need for a common mission and strategic messaging, the ATJ Board’s Communications Committee developed a Communications Plan which included the formation of the </a:t>
            </a:r>
            <a:r>
              <a:rPr lang="en-US" sz="2000" cap="none" dirty="0" smtClean="0"/>
              <a:t>Alliance for Equal Justice</a:t>
            </a:r>
            <a:r>
              <a:rPr lang="en-US" sz="2000" b="0" cap="none" dirty="0"/>
              <a:t> </a:t>
            </a:r>
            <a:r>
              <a:rPr lang="en-US" sz="2000" b="0" cap="none" dirty="0" smtClean="0"/>
              <a:t>(alliance of more than 35 organizations throughout WA State).</a:t>
            </a:r>
          </a:p>
          <a:p>
            <a:pPr marL="457200" indent="-457200">
              <a:buFont typeface="Arial" panose="020B0604020202020204" pitchFamily="34" charset="0"/>
              <a:buChar char="•"/>
            </a:pPr>
            <a:r>
              <a:rPr lang="en-US" sz="2000" cap="none" dirty="0" smtClean="0"/>
              <a:t>2016</a:t>
            </a:r>
            <a:r>
              <a:rPr lang="en-US" sz="2000" b="0" cap="none" dirty="0" smtClean="0"/>
              <a:t> – The WA State Supreme Court reauthorized the ATJ Board indefinitely.</a:t>
            </a:r>
          </a:p>
          <a:p>
            <a:endParaRPr lang="en-US" sz="2000" cap="none" dirty="0"/>
          </a:p>
          <a:p>
            <a:endParaRPr lang="en-US" b="0" dirty="0"/>
          </a:p>
        </p:txBody>
      </p:sp>
      <p:sp>
        <p:nvSpPr>
          <p:cNvPr id="6" name="Content Placeholder 2"/>
          <p:cNvSpPr txBox="1">
            <a:spLocks/>
          </p:cNvSpPr>
          <p:nvPr/>
        </p:nvSpPr>
        <p:spPr>
          <a:xfrm>
            <a:off x="736600" y="982132"/>
            <a:ext cx="10515600" cy="4961467"/>
          </a:xfrm>
          <a:prstGeom prst="rect">
            <a:avLst/>
          </a:prstGeom>
        </p:spPr>
        <p:txBody>
          <a:bodyPr>
            <a:normAutofit/>
          </a:bodyPr>
          <a:lstStyle>
            <a:lvl1pPr marL="0" indent="0" algn="l" defTabSz="914400" rtl="0" eaLnBrk="1" latinLnBrk="0" hangingPunct="1">
              <a:lnSpc>
                <a:spcPct val="90000"/>
              </a:lnSpc>
              <a:spcBef>
                <a:spcPts val="1000"/>
              </a:spcBef>
              <a:buFont typeface="Arial" charset="0"/>
              <a:buNone/>
              <a:tabLst/>
              <a:defRPr sz="2800" kern="1200">
                <a:solidFill>
                  <a:schemeClr val="tx2"/>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2"/>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2"/>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2"/>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2"/>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endParaRPr lang="en-US" sz="2200" b="1" dirty="0">
              <a:solidFill>
                <a:schemeClr val="accent1"/>
              </a:solidFill>
            </a:endParaRPr>
          </a:p>
          <a:p>
            <a:endParaRPr lang="en-US" sz="2200" b="1" dirty="0" smtClean="0">
              <a:solidFill>
                <a:schemeClr val="accent1"/>
              </a:solidFill>
            </a:endParaRPr>
          </a:p>
        </p:txBody>
      </p:sp>
    </p:spTree>
    <p:extLst>
      <p:ext uri="{BB962C8B-B14F-4D97-AF65-F5344CB8AC3E}">
        <p14:creationId xmlns:p14="http://schemas.microsoft.com/office/powerpoint/2010/main" val="337982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914400" y="365760"/>
            <a:ext cx="10515600" cy="5694381"/>
          </a:xfrm>
          <a:prstGeom prst="rect">
            <a:avLst/>
          </a:prstGeom>
        </p:spPr>
        <p:txBody>
          <a:bodyPr/>
          <a:lstStyle>
            <a:lvl1pPr algn="l" defTabSz="914400" rtl="0" eaLnBrk="1" latinLnBrk="0" hangingPunct="1">
              <a:lnSpc>
                <a:spcPct val="90000"/>
              </a:lnSpc>
              <a:spcBef>
                <a:spcPct val="0"/>
              </a:spcBef>
              <a:buNone/>
              <a:defRPr sz="2800" b="1" i="0" kern="1200" cap="all" baseline="0">
                <a:solidFill>
                  <a:schemeClr val="tx2"/>
                </a:solidFill>
                <a:latin typeface="Arial" charset="0"/>
                <a:ea typeface="Arial" charset="0"/>
                <a:cs typeface="Arial" charset="0"/>
              </a:defRPr>
            </a:lvl1pPr>
          </a:lstStyle>
          <a:p>
            <a:pPr algn="ctr"/>
            <a:r>
              <a:rPr lang="en-US" u="sng" dirty="0" smtClean="0"/>
              <a:t>Access to justice Program</a:t>
            </a:r>
          </a:p>
          <a:p>
            <a:pPr algn="ctr"/>
            <a:r>
              <a:rPr lang="en-US" sz="2200" b="0" cap="none" dirty="0"/>
              <a:t>WSBA administers the </a:t>
            </a:r>
            <a:r>
              <a:rPr lang="en-US" sz="2200" b="0" cap="none" dirty="0" smtClean="0"/>
              <a:t>Access </a:t>
            </a:r>
            <a:r>
              <a:rPr lang="en-US" sz="2200" b="0" cap="none" dirty="0"/>
              <a:t>to Justice Board and most of its initiatives and working committees. </a:t>
            </a:r>
            <a:endParaRPr lang="en-US" sz="2200" b="0" cap="none" dirty="0" smtClean="0"/>
          </a:p>
          <a:p>
            <a:pPr algn="ctr"/>
            <a:endParaRPr lang="en-US" sz="2200" b="0" cap="none" dirty="0" smtClean="0"/>
          </a:p>
          <a:p>
            <a:pPr marL="285750" indent="-285750">
              <a:buFont typeface="Arial" panose="020B0604020202020204" pitchFamily="34" charset="0"/>
              <a:buChar char="•"/>
            </a:pPr>
            <a:r>
              <a:rPr lang="en-US" sz="1900" cap="none" dirty="0"/>
              <a:t>Convene and facilitate coordination among the Alliance for Equal Justice (organizations which deliver and/or support legal services to people who experience poverty and marginalization) </a:t>
            </a:r>
            <a:r>
              <a:rPr lang="en-US" sz="1900" b="0" cap="none" dirty="0"/>
              <a:t>(e.g., created, convene and staff the Alliance for Equal Justice, through its Delivery System Committee, identifies and addresses gaps in organizational and inter-organizational infrastructure, facilitated and oversees the implementation of the </a:t>
            </a:r>
            <a:r>
              <a:rPr lang="en-US" sz="1900" u="sng" cap="none" dirty="0"/>
              <a:t>State </a:t>
            </a:r>
            <a:r>
              <a:rPr lang="en-US" sz="1900" u="sng" cap="none" dirty="0" smtClean="0"/>
              <a:t>Plan</a:t>
            </a:r>
            <a:r>
              <a:rPr lang="en-US" sz="1900" cap="none" dirty="0" smtClean="0"/>
              <a:t> </a:t>
            </a:r>
            <a:r>
              <a:rPr lang="en-US" sz="1900" b="0" cap="none" dirty="0" smtClean="0"/>
              <a:t>(adopted in 2018) </a:t>
            </a:r>
            <a:r>
              <a:rPr lang="en-US" sz="1900" b="0" cap="none" dirty="0"/>
              <a:t>organizes the biennial </a:t>
            </a:r>
            <a:r>
              <a:rPr lang="en-US" sz="1900" u="sng" cap="none" dirty="0"/>
              <a:t>Access to Justice Conference</a:t>
            </a:r>
            <a:r>
              <a:rPr lang="en-US" sz="1900" b="0" cap="none" dirty="0"/>
              <a:t>, organizes various other symposiums and forums where Alliance members come together to discuss emerging issues</a:t>
            </a:r>
            <a:r>
              <a:rPr lang="en-US" sz="1900" b="0" cap="none" dirty="0" smtClean="0"/>
              <a:t>). </a:t>
            </a:r>
          </a:p>
          <a:p>
            <a:pPr marL="285750" indent="-285750">
              <a:buFont typeface="Arial" panose="020B0604020202020204" pitchFamily="34" charset="0"/>
              <a:buChar char="•"/>
            </a:pPr>
            <a:r>
              <a:rPr lang="en-US" sz="1900" cap="none" dirty="0" smtClean="0"/>
              <a:t>Evaluate </a:t>
            </a:r>
            <a:r>
              <a:rPr lang="en-US" sz="1900" cap="none" dirty="0"/>
              <a:t>the effectiveness of the civil legal services delivery system </a:t>
            </a:r>
            <a:r>
              <a:rPr lang="en-US" sz="1900" b="0" cap="none" dirty="0"/>
              <a:t>(e.g., developed Best Practices for Pro Bono in Washington and Performance Standards for Legal Aid)</a:t>
            </a:r>
          </a:p>
          <a:p>
            <a:pPr marL="285750" lvl="0" indent="-285750">
              <a:buFont typeface="Arial" panose="020B0604020202020204" pitchFamily="34" charset="0"/>
              <a:buChar char="•"/>
            </a:pPr>
            <a:r>
              <a:rPr lang="en-US" sz="1900" cap="none" dirty="0"/>
              <a:t>Promote adequate levels of public, private and volunteer support for civil legal services </a:t>
            </a:r>
            <a:r>
              <a:rPr lang="en-US" sz="1900" b="0" cap="none" dirty="0"/>
              <a:t>(e.g., partners with the </a:t>
            </a:r>
            <a:r>
              <a:rPr lang="en-US" sz="1900" u="sng" cap="none" dirty="0"/>
              <a:t>Equal Justice Coalition</a:t>
            </a:r>
            <a:r>
              <a:rPr lang="en-US" sz="1900" b="0" cap="none" dirty="0"/>
              <a:t>, educates policymakers and the public about importance of civil legal aid in our communities and advocates for public funding, coordinates with the Office of Civil Legal Aid to ensure adequate levels of funding)</a:t>
            </a:r>
          </a:p>
          <a:p>
            <a:endParaRPr lang="en-US" sz="1600" b="0" cap="none" dirty="0"/>
          </a:p>
          <a:p>
            <a:endParaRPr lang="en-US" sz="2200" b="0" cap="none" dirty="0"/>
          </a:p>
          <a:p>
            <a:endParaRPr lang="en-US" u="sng" dirty="0"/>
          </a:p>
        </p:txBody>
      </p:sp>
      <p:sp>
        <p:nvSpPr>
          <p:cNvPr id="3" name="Content Placeholder 2"/>
          <p:cNvSpPr txBox="1">
            <a:spLocks/>
          </p:cNvSpPr>
          <p:nvPr/>
        </p:nvSpPr>
        <p:spPr>
          <a:xfrm>
            <a:off x="736600" y="804333"/>
            <a:ext cx="10515600" cy="5003800"/>
          </a:xfrm>
          <a:prstGeom prst="rect">
            <a:avLst/>
          </a:prstGeom>
        </p:spPr>
        <p:txBody>
          <a:bodyPr>
            <a:normAutofit/>
          </a:bodyPr>
          <a:lstStyle>
            <a:lvl1pPr marL="0" indent="0" algn="l" defTabSz="914400" rtl="0" eaLnBrk="1" latinLnBrk="0" hangingPunct="1">
              <a:lnSpc>
                <a:spcPct val="90000"/>
              </a:lnSpc>
              <a:spcBef>
                <a:spcPts val="1000"/>
              </a:spcBef>
              <a:buFont typeface="Arial" charset="0"/>
              <a:buNone/>
              <a:tabLst/>
              <a:defRPr sz="2800" kern="1200">
                <a:solidFill>
                  <a:schemeClr val="tx2"/>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2"/>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2"/>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2"/>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2"/>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457200" indent="-457200">
              <a:buFont typeface="Arial" panose="020B0604020202020204" pitchFamily="34" charset="0"/>
              <a:buChar char="•"/>
            </a:pPr>
            <a:endParaRPr lang="en-US" b="1" dirty="0" smtClean="0">
              <a:solidFill>
                <a:schemeClr val="accent1"/>
              </a:solidFill>
            </a:endParaRPr>
          </a:p>
        </p:txBody>
      </p:sp>
    </p:spTree>
    <p:extLst>
      <p:ext uri="{BB962C8B-B14F-4D97-AF65-F5344CB8AC3E}">
        <p14:creationId xmlns:p14="http://schemas.microsoft.com/office/powerpoint/2010/main" val="461596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65761"/>
            <a:ext cx="10515600" cy="548640"/>
          </a:xfrm>
        </p:spPr>
        <p:txBody>
          <a:bodyPr>
            <a:normAutofit/>
          </a:bodyPr>
          <a:lstStyle/>
          <a:p>
            <a:pPr algn="ctr"/>
            <a:r>
              <a:rPr lang="en-US" sz="2600" u="sng" dirty="0" smtClean="0"/>
              <a:t>Access to justice program, </a:t>
            </a:r>
            <a:r>
              <a:rPr lang="en-US" sz="2600" u="sng" cap="none" dirty="0" smtClean="0"/>
              <a:t>continued…</a:t>
            </a:r>
            <a:endParaRPr lang="en-US" sz="2600" u="sng" dirty="0"/>
          </a:p>
        </p:txBody>
      </p:sp>
      <p:sp>
        <p:nvSpPr>
          <p:cNvPr id="3" name="Content Placeholder 2"/>
          <p:cNvSpPr>
            <a:spLocks noGrp="1"/>
          </p:cNvSpPr>
          <p:nvPr>
            <p:ph idx="1"/>
          </p:nvPr>
        </p:nvSpPr>
        <p:spPr>
          <a:xfrm>
            <a:off x="914400" y="664029"/>
            <a:ext cx="10515600" cy="5475513"/>
          </a:xfrm>
        </p:spPr>
        <p:txBody>
          <a:bodyPr>
            <a:normAutofit fontScale="25000" lnSpcReduction="20000"/>
          </a:bodyPr>
          <a:lstStyle/>
          <a:p>
            <a:pPr marL="457200" indent="-457200">
              <a:buFont typeface="Arial" panose="020B0604020202020204" pitchFamily="34" charset="0"/>
              <a:buChar char="•"/>
            </a:pPr>
            <a:endParaRPr lang="en-US" b="1" dirty="0" smtClean="0"/>
          </a:p>
          <a:p>
            <a:pPr marL="457200" indent="-457200">
              <a:buFont typeface="Arial" panose="020B0604020202020204" pitchFamily="34" charset="0"/>
              <a:buChar char="•"/>
            </a:pPr>
            <a:r>
              <a:rPr lang="en-US" sz="7200" b="1" dirty="0" smtClean="0"/>
              <a:t>Manage </a:t>
            </a:r>
            <a:r>
              <a:rPr lang="en-US" sz="7200" b="1" dirty="0"/>
              <a:t>communication and information dissemination to Alliance for Equal Justice  </a:t>
            </a:r>
            <a:r>
              <a:rPr lang="en-US" sz="7200" dirty="0"/>
              <a:t>(e.g., manages the Alliance for Equal Justice website which serves as an inter-organizational communication tool as well as a communication tool for the public, manages statewide access to justice related </a:t>
            </a:r>
            <a:r>
              <a:rPr lang="en-US" sz="7200" dirty="0" err="1" smtClean="0"/>
              <a:t>listserves</a:t>
            </a:r>
            <a:r>
              <a:rPr lang="en-US" sz="7200" dirty="0" smtClean="0"/>
              <a:t>)</a:t>
            </a:r>
            <a:endParaRPr lang="en-US" sz="7200" b="1" dirty="0" smtClean="0"/>
          </a:p>
          <a:p>
            <a:pPr marL="457200" lvl="0" indent="-457200">
              <a:buFont typeface="Arial" panose="020B0604020202020204" pitchFamily="34" charset="0"/>
              <a:buChar char="•"/>
            </a:pPr>
            <a:r>
              <a:rPr lang="en-US" sz="7200" b="1" dirty="0" smtClean="0"/>
              <a:t>Promote</a:t>
            </a:r>
            <a:r>
              <a:rPr lang="en-US" sz="7200" b="1" dirty="0"/>
              <a:t>, develop and implement policy initiatives and criteria which enhance the availability of resources for essential civil equal justice activities </a:t>
            </a:r>
            <a:r>
              <a:rPr lang="en-US" sz="7200" dirty="0"/>
              <a:t>(e.g., convened and facilitated a coordinated and collaborative approach to fundraising for civil legal services)</a:t>
            </a:r>
          </a:p>
          <a:p>
            <a:pPr marL="457200" lvl="0" indent="-457200">
              <a:buFont typeface="Arial" panose="020B0604020202020204" pitchFamily="34" charset="0"/>
              <a:buChar char="•"/>
            </a:pPr>
            <a:r>
              <a:rPr lang="en-US" sz="7200" b="1" dirty="0"/>
              <a:t>Develop and pilot innovative programs and measures designed to expand access to justice </a:t>
            </a:r>
            <a:r>
              <a:rPr lang="en-US" sz="7200" dirty="0"/>
              <a:t>(e.g., piloted Equal Justice Community Leadership Academy and WA Web Lawyer)</a:t>
            </a:r>
          </a:p>
          <a:p>
            <a:pPr marL="457200" lvl="0" indent="-457200">
              <a:buFont typeface="Arial" panose="020B0604020202020204" pitchFamily="34" charset="0"/>
              <a:buChar char="•"/>
            </a:pPr>
            <a:r>
              <a:rPr lang="en-US" sz="7200" b="1" dirty="0"/>
              <a:t>Promote jurisprudential understanding of how the law and the justice system impact people who experience poverty and marginalization</a:t>
            </a:r>
            <a:r>
              <a:rPr lang="en-US" sz="7200" dirty="0"/>
              <a:t> (e.g., developed guides for Washington Courts and Administrative Courts on ensuring access for people with disabilities) </a:t>
            </a:r>
          </a:p>
          <a:p>
            <a:pPr marL="457200" lvl="0" indent="-457200">
              <a:buFont typeface="Arial" panose="020B0604020202020204" pitchFamily="34" charset="0"/>
              <a:buChar char="•"/>
            </a:pPr>
            <a:r>
              <a:rPr lang="en-US" sz="7200" b="1" dirty="0"/>
              <a:t>Promote public education about civil legal needs and services </a:t>
            </a:r>
            <a:r>
              <a:rPr lang="en-US" sz="7200" dirty="0"/>
              <a:t>(e.g., partners with the Equal Justice Coalition to educate the public about civil legal aid, supports Alliance organizations to engage in community legal education and outreach through developing trainings and resources) </a:t>
            </a:r>
          </a:p>
          <a:p>
            <a:pPr marL="457200" lvl="0" indent="-457200">
              <a:buFont typeface="Arial" panose="020B0604020202020204" pitchFamily="34" charset="0"/>
              <a:buChar char="•"/>
            </a:pPr>
            <a:r>
              <a:rPr lang="en-US" sz="7200" b="1" dirty="0"/>
              <a:t>Promote responsiveness of the civil justice system to the needs of those who suffer disparate treatment or disproportionate access barriers</a:t>
            </a:r>
            <a:r>
              <a:rPr lang="en-US" sz="7200" dirty="0"/>
              <a:t> (e.g., evaluating effectiveness of the intake system as part of the implementation of the State Plan, developed the Technology Principles and serve on court technology committees to ensure technology does not create more barriers to accessing justice)</a:t>
            </a:r>
          </a:p>
          <a:p>
            <a:pPr marL="457200" indent="-457200">
              <a:buFont typeface="Arial" panose="020B0604020202020204" pitchFamily="34" charset="0"/>
              <a:buChar char="•"/>
            </a:pPr>
            <a:r>
              <a:rPr lang="en-US" sz="7200" b="1" dirty="0"/>
              <a:t>Address existing and proposed laws, rules, and regulations that may adversely affect meaningful access to the civil justice system </a:t>
            </a:r>
            <a:r>
              <a:rPr lang="en-US" sz="7200" dirty="0"/>
              <a:t>(e.g., submits comments to rules impacting low income people’s access to the justice system)</a:t>
            </a:r>
          </a:p>
          <a:p>
            <a:endParaRPr lang="en-US" dirty="0"/>
          </a:p>
        </p:txBody>
      </p:sp>
    </p:spTree>
    <p:extLst>
      <p:ext uri="{BB962C8B-B14F-4D97-AF65-F5344CB8AC3E}">
        <p14:creationId xmlns:p14="http://schemas.microsoft.com/office/powerpoint/2010/main" val="1863827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1016000" y="128694"/>
            <a:ext cx="10515600" cy="5922482"/>
          </a:xfrm>
          <a:prstGeom prst="rect">
            <a:avLst/>
          </a:prstGeom>
        </p:spPr>
        <p:txBody>
          <a:bodyPr/>
          <a:lstStyle>
            <a:lvl1pPr algn="l" defTabSz="914400" rtl="0" eaLnBrk="1" latinLnBrk="0" hangingPunct="1">
              <a:lnSpc>
                <a:spcPct val="90000"/>
              </a:lnSpc>
              <a:spcBef>
                <a:spcPct val="0"/>
              </a:spcBef>
              <a:buNone/>
              <a:defRPr sz="2800" b="1" i="0" kern="1200" cap="all" baseline="0">
                <a:solidFill>
                  <a:schemeClr val="tx2"/>
                </a:solidFill>
                <a:latin typeface="Arial" charset="0"/>
                <a:ea typeface="Arial" charset="0"/>
                <a:cs typeface="Arial" charset="0"/>
              </a:defRPr>
            </a:lvl1pPr>
          </a:lstStyle>
          <a:p>
            <a:pPr algn="ctr"/>
            <a:r>
              <a:rPr lang="en-US" u="sng" dirty="0" smtClean="0"/>
              <a:t>Diversity, equity and inclusion – history</a:t>
            </a:r>
          </a:p>
          <a:p>
            <a:pPr algn="ctr"/>
            <a:endParaRPr lang="en-US" u="sng" dirty="0" smtClean="0"/>
          </a:p>
          <a:p>
            <a:pPr marL="285750" indent="-285750">
              <a:buFont typeface="Arial" panose="020B0604020202020204" pitchFamily="34" charset="0"/>
              <a:buChar char="•"/>
            </a:pPr>
            <a:r>
              <a:rPr lang="en-US" sz="2400" cap="none" dirty="0" smtClean="0"/>
              <a:t>2003 -</a:t>
            </a:r>
            <a:r>
              <a:rPr lang="en-US" sz="2400" b="0" cap="none" dirty="0" smtClean="0"/>
              <a:t> WSBA formally established diversity as one of its strategic goals.</a:t>
            </a:r>
          </a:p>
          <a:p>
            <a:pPr marL="285750" indent="-285750">
              <a:buFont typeface="Arial" panose="020B0604020202020204" pitchFamily="34" charset="0"/>
              <a:buChar char="•"/>
            </a:pPr>
            <a:r>
              <a:rPr lang="en-US" sz="2400" cap="none" dirty="0" smtClean="0"/>
              <a:t>2006</a:t>
            </a:r>
            <a:r>
              <a:rPr lang="en-US" sz="2400" b="0" cap="none" dirty="0" smtClean="0"/>
              <a:t> - the Board of Governors established the Diversity Committee.</a:t>
            </a:r>
          </a:p>
          <a:p>
            <a:pPr marL="285750" indent="-285750">
              <a:buFont typeface="Arial" panose="020B0604020202020204" pitchFamily="34" charset="0"/>
              <a:buChar char="•"/>
            </a:pPr>
            <a:r>
              <a:rPr lang="en-US" sz="2400" cap="none" dirty="0" smtClean="0"/>
              <a:t>2007</a:t>
            </a:r>
            <a:r>
              <a:rPr lang="en-US" sz="2400" b="0" cap="none" dirty="0"/>
              <a:t>-</a:t>
            </a:r>
            <a:r>
              <a:rPr lang="en-US" sz="2400" b="0" cap="none" dirty="0" smtClean="0"/>
              <a:t> WSBA adopted “diversity, equality and cultural understanding throughout the legal community” as one of its five guiding principles.</a:t>
            </a:r>
          </a:p>
          <a:p>
            <a:pPr marL="285750" indent="-285750">
              <a:buFont typeface="Arial" panose="020B0604020202020204" pitchFamily="34" charset="0"/>
              <a:buChar char="•"/>
            </a:pPr>
            <a:r>
              <a:rPr lang="en-US" sz="2400" cap="none" dirty="0" smtClean="0"/>
              <a:t>2011</a:t>
            </a:r>
            <a:r>
              <a:rPr lang="en-US" sz="2400" b="0" cap="none" dirty="0"/>
              <a:t> </a:t>
            </a:r>
            <a:r>
              <a:rPr lang="en-US" sz="2400" b="0" cap="none" dirty="0" smtClean="0"/>
              <a:t>- WSBA conducted a statewide membership study of the demographic composition and retention rates of WA attorneys, the first of its kind.  WSBA shared this data with members and stakeholders from local, regional and national levels of the profession.  The plan is to conduct the study every 10 years with the next due no later than 2022.</a:t>
            </a:r>
          </a:p>
          <a:p>
            <a:pPr marL="285750" indent="-285750">
              <a:buFont typeface="Arial" panose="020B0604020202020204" pitchFamily="34" charset="0"/>
              <a:buChar char="•"/>
            </a:pPr>
            <a:r>
              <a:rPr lang="en-US" sz="2400" cap="none" dirty="0" smtClean="0"/>
              <a:t>2013</a:t>
            </a:r>
            <a:r>
              <a:rPr lang="en-US" sz="2400" b="0" cap="none" dirty="0"/>
              <a:t> </a:t>
            </a:r>
            <a:r>
              <a:rPr lang="en-US" sz="2400" b="0" cap="none" dirty="0" smtClean="0"/>
              <a:t>– WSBA (BOG) </a:t>
            </a:r>
            <a:r>
              <a:rPr lang="en-US" sz="2400" b="0" cap="none" dirty="0" smtClean="0"/>
              <a:t>adopted the Diversity and Inclusion Plan with three objectives:  1. </a:t>
            </a:r>
            <a:r>
              <a:rPr lang="en-US" sz="2400" b="0" cap="none" dirty="0"/>
              <a:t>T</a:t>
            </a:r>
            <a:r>
              <a:rPr lang="en-US" sz="2400" b="0" cap="none" dirty="0" smtClean="0"/>
              <a:t>o improve diverse representation at WSBA (membership demographics) 2. Education and training around why diversity matters to everyone. 3. Collaboration and partnership with stakeholders.</a:t>
            </a:r>
          </a:p>
          <a:p>
            <a:pPr marL="285750" indent="-285750">
              <a:buFont typeface="Arial" panose="020B0604020202020204" pitchFamily="34" charset="0"/>
              <a:buChar char="•"/>
            </a:pPr>
            <a:r>
              <a:rPr lang="en-US" sz="2400" cap="none" dirty="0" smtClean="0"/>
              <a:t>2015 </a:t>
            </a:r>
            <a:r>
              <a:rPr lang="en-US" sz="2400" b="0" cap="none" dirty="0" smtClean="0"/>
              <a:t>studies continue to identify the prevalence and persistence of challenges underrepresented populations face in the profession.</a:t>
            </a:r>
          </a:p>
          <a:p>
            <a:endParaRPr lang="en-US" sz="2400" b="0" cap="none" dirty="0" smtClean="0"/>
          </a:p>
          <a:p>
            <a:pPr marL="457200" indent="-457200">
              <a:buFont typeface="Arial" panose="020B0604020202020204" pitchFamily="34" charset="0"/>
              <a:buChar char="•"/>
            </a:pPr>
            <a:endParaRPr lang="en-US" b="0" cap="none" dirty="0"/>
          </a:p>
          <a:p>
            <a:endParaRPr lang="en-US" sz="2000" b="0" cap="none" dirty="0"/>
          </a:p>
        </p:txBody>
      </p:sp>
    </p:spTree>
    <p:extLst>
      <p:ext uri="{BB962C8B-B14F-4D97-AF65-F5344CB8AC3E}">
        <p14:creationId xmlns:p14="http://schemas.microsoft.com/office/powerpoint/2010/main" val="563509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914400" y="116541"/>
            <a:ext cx="10515600" cy="6042212"/>
          </a:xfrm>
          <a:prstGeom prst="rect">
            <a:avLst/>
          </a:prstGeom>
        </p:spPr>
        <p:txBody>
          <a:bodyPr/>
          <a:lstStyle>
            <a:lvl1pPr algn="l" defTabSz="914400" rtl="0" eaLnBrk="1" latinLnBrk="0" hangingPunct="1">
              <a:lnSpc>
                <a:spcPct val="90000"/>
              </a:lnSpc>
              <a:spcBef>
                <a:spcPct val="0"/>
              </a:spcBef>
              <a:buNone/>
              <a:defRPr sz="2800" b="1" i="0" kern="1200" cap="all" baseline="0">
                <a:solidFill>
                  <a:schemeClr val="tx2"/>
                </a:solidFill>
                <a:latin typeface="Arial" charset="0"/>
                <a:ea typeface="Arial" charset="0"/>
                <a:cs typeface="Arial" charset="0"/>
              </a:defRPr>
            </a:lvl1pPr>
          </a:lstStyle>
          <a:p>
            <a:pPr algn="ctr"/>
            <a:r>
              <a:rPr lang="en-US" u="sng" dirty="0" smtClean="0"/>
              <a:t>Diversity, equity and inclusion activities</a:t>
            </a:r>
          </a:p>
          <a:p>
            <a:pPr algn="ctr"/>
            <a:endParaRPr lang="en-US" u="sng" dirty="0" smtClean="0"/>
          </a:p>
          <a:p>
            <a:pPr marL="457200" indent="-457200">
              <a:buFont typeface="Arial" panose="020B0604020202020204" pitchFamily="34" charset="0"/>
              <a:buChar char="•"/>
            </a:pPr>
            <a:r>
              <a:rPr lang="en-US" sz="2000" cap="none" dirty="0"/>
              <a:t>WSBA Diversity Committee -</a:t>
            </a:r>
            <a:r>
              <a:rPr lang="en-US" sz="2000" b="0" cap="none" dirty="0"/>
              <a:t>  Composed of 14 members of the Bar and four members of the BOG who support the work of the WSBA Diversity </a:t>
            </a:r>
            <a:r>
              <a:rPr lang="en-US" sz="2000" b="0" cap="none" dirty="0" smtClean="0"/>
              <a:t>Program</a:t>
            </a:r>
          </a:p>
          <a:p>
            <a:pPr marL="457200" indent="-457200">
              <a:buFont typeface="Arial" panose="020B0604020202020204" pitchFamily="34" charset="0"/>
              <a:buChar char="•"/>
            </a:pPr>
            <a:r>
              <a:rPr lang="en-US" sz="2000" cap="none" dirty="0" smtClean="0"/>
              <a:t>Inside Out Approach to Diversity</a:t>
            </a:r>
            <a:endParaRPr lang="en-US" sz="2000" cap="none" dirty="0"/>
          </a:p>
          <a:p>
            <a:pPr marL="457200" indent="-457200">
              <a:buFont typeface="Arial" panose="020B0604020202020204" pitchFamily="34" charset="0"/>
              <a:buChar char="•"/>
            </a:pPr>
            <a:r>
              <a:rPr lang="en-US" sz="2000" cap="none" dirty="0"/>
              <a:t>Community Networking Events </a:t>
            </a:r>
            <a:r>
              <a:rPr lang="en-US" sz="2000" b="0" cap="none" dirty="0"/>
              <a:t>– Collaborate with minority bars, local bars, and other stakeholders in the legal community.  Attendance ranges from 20-80 members depending upon location</a:t>
            </a:r>
          </a:p>
          <a:p>
            <a:pPr marL="457200" indent="-457200">
              <a:buFont typeface="Arial" panose="020B0604020202020204" pitchFamily="34" charset="0"/>
              <a:buChar char="•"/>
            </a:pPr>
            <a:r>
              <a:rPr lang="en-US" sz="2000" cap="none" dirty="0"/>
              <a:t>Presentations, Workshops and Consulting </a:t>
            </a:r>
            <a:r>
              <a:rPr lang="en-US" sz="2000" b="0" cap="none" dirty="0"/>
              <a:t>– Diversity staff provides free training and education to legal organizations, law firms and other stakeholders (AG’s office, prosecutor’s offices, etc</a:t>
            </a:r>
            <a:r>
              <a:rPr lang="en-US" sz="2000" b="0" cap="none" dirty="0" smtClean="0"/>
              <a:t>…)</a:t>
            </a:r>
          </a:p>
          <a:p>
            <a:pPr marL="457200" indent="-457200">
              <a:buFont typeface="Arial" panose="020B0604020202020204" pitchFamily="34" charset="0"/>
              <a:buChar char="•"/>
            </a:pPr>
            <a:r>
              <a:rPr lang="en-US" sz="2000" cap="none" dirty="0" smtClean="0"/>
              <a:t>Law </a:t>
            </a:r>
            <a:r>
              <a:rPr lang="en-US" sz="2000" cap="none" dirty="0"/>
              <a:t>school partnerships </a:t>
            </a:r>
            <a:r>
              <a:rPr lang="en-US" sz="2000" b="0" cap="none" dirty="0"/>
              <a:t>– The diversity program hosts a variety of programs with all three law schools and undergraduate legal programs, including IL diversity fellowship support, an annual Summer Inclusion Reception for SU ARC and incoming law students, panel presentations, and mentoring events. </a:t>
            </a:r>
          </a:p>
          <a:p>
            <a:pPr marL="457200" indent="-457200">
              <a:buFont typeface="Arial" panose="020B0604020202020204" pitchFamily="34" charset="0"/>
              <a:buChar char="•"/>
            </a:pPr>
            <a:r>
              <a:rPr lang="en-US" sz="2000" cap="none" dirty="0" smtClean="0"/>
              <a:t>Education </a:t>
            </a:r>
            <a:r>
              <a:rPr lang="en-US" sz="2000" cap="none" dirty="0"/>
              <a:t>for WSBA Members </a:t>
            </a:r>
            <a:r>
              <a:rPr lang="en-US" sz="2000" b="0" cap="none" dirty="0"/>
              <a:t>– Three Legal Lunchbox programs focused on diversity topics and Beyond the Dialogue Town </a:t>
            </a:r>
            <a:r>
              <a:rPr lang="en-US" sz="2000" b="0" cap="none" dirty="0" smtClean="0"/>
              <a:t>Halls</a:t>
            </a:r>
          </a:p>
          <a:p>
            <a:pPr marL="457200" indent="-457200">
              <a:buFont typeface="Arial" panose="020B0604020202020204" pitchFamily="34" charset="0"/>
              <a:buChar char="•"/>
            </a:pPr>
            <a:r>
              <a:rPr lang="en-US" sz="2000" cap="none" dirty="0" smtClean="0"/>
              <a:t>Statewide Convener of Diversity and Inclusion Stakeholders </a:t>
            </a:r>
            <a:r>
              <a:rPr lang="en-US" sz="2000" b="0" cap="none" dirty="0" smtClean="0"/>
              <a:t>- </a:t>
            </a:r>
            <a:r>
              <a:rPr lang="en-US" sz="2000" b="0" cap="none" dirty="0"/>
              <a:t>provide support to the MBAs, including hosting a biannual leadership </a:t>
            </a:r>
            <a:r>
              <a:rPr lang="en-US" sz="2000" b="0" cap="none" dirty="0" smtClean="0"/>
              <a:t>meeting.  Convene </a:t>
            </a:r>
            <a:r>
              <a:rPr lang="en-US" sz="2000" b="0" cap="none" dirty="0"/>
              <a:t>gatherings of diversity and inclusion stakeholders from across the state to provide the lay of the land and share best </a:t>
            </a:r>
            <a:r>
              <a:rPr lang="en-US" sz="2000" b="0" cap="none" dirty="0" smtClean="0"/>
              <a:t>practices</a:t>
            </a:r>
            <a:r>
              <a:rPr lang="en-US" sz="2000" b="0" cap="none" dirty="0" smtClean="0"/>
              <a:t>.</a:t>
            </a:r>
          </a:p>
          <a:p>
            <a:endParaRPr lang="en-US" b="0" dirty="0"/>
          </a:p>
        </p:txBody>
      </p:sp>
      <p:sp>
        <p:nvSpPr>
          <p:cNvPr id="6" name="Content Placeholder 2"/>
          <p:cNvSpPr txBox="1">
            <a:spLocks/>
          </p:cNvSpPr>
          <p:nvPr/>
        </p:nvSpPr>
        <p:spPr>
          <a:xfrm>
            <a:off x="736600" y="982132"/>
            <a:ext cx="10515600" cy="4961467"/>
          </a:xfrm>
          <a:prstGeom prst="rect">
            <a:avLst/>
          </a:prstGeom>
        </p:spPr>
        <p:txBody>
          <a:bodyPr>
            <a:normAutofit/>
          </a:bodyPr>
          <a:lstStyle>
            <a:lvl1pPr marL="0" indent="0" algn="l" defTabSz="914400" rtl="0" eaLnBrk="1" latinLnBrk="0" hangingPunct="1">
              <a:lnSpc>
                <a:spcPct val="90000"/>
              </a:lnSpc>
              <a:spcBef>
                <a:spcPts val="1000"/>
              </a:spcBef>
              <a:buFont typeface="Arial" charset="0"/>
              <a:buNone/>
              <a:tabLst/>
              <a:defRPr sz="2800" kern="1200">
                <a:solidFill>
                  <a:schemeClr val="tx2"/>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2"/>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2"/>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2"/>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2"/>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endParaRPr lang="en-US" sz="2200" b="1" dirty="0">
              <a:solidFill>
                <a:schemeClr val="accent1"/>
              </a:solidFill>
            </a:endParaRPr>
          </a:p>
          <a:p>
            <a:endParaRPr lang="en-US" sz="2200" b="1" dirty="0" smtClean="0">
              <a:solidFill>
                <a:schemeClr val="accent1"/>
              </a:solidFill>
            </a:endParaRPr>
          </a:p>
        </p:txBody>
      </p:sp>
    </p:spTree>
    <p:extLst>
      <p:ext uri="{BB962C8B-B14F-4D97-AF65-F5344CB8AC3E}">
        <p14:creationId xmlns:p14="http://schemas.microsoft.com/office/powerpoint/2010/main" val="822125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a:p>
          <a:p>
            <a:pPr algn="ctr"/>
            <a:r>
              <a:rPr lang="en-US" sz="4000" dirty="0" smtClean="0"/>
              <a:t>Questions?</a:t>
            </a:r>
            <a:endParaRPr lang="en-US" sz="4000" dirty="0"/>
          </a:p>
        </p:txBody>
      </p:sp>
    </p:spTree>
    <p:extLst>
      <p:ext uri="{BB962C8B-B14F-4D97-AF65-F5344CB8AC3E}">
        <p14:creationId xmlns:p14="http://schemas.microsoft.com/office/powerpoint/2010/main" val="2375457779"/>
      </p:ext>
    </p:extLst>
  </p:cSld>
  <p:clrMapOvr>
    <a:masterClrMapping/>
  </p:clrMapOvr>
</p:sld>
</file>

<file path=ppt/theme/theme1.xml><?xml version="1.0" encoding="utf-8"?>
<a:theme xmlns:a="http://schemas.openxmlformats.org/drawingml/2006/main" name="FY18 Budget Planning (3.21.17)">
  <a:themeElements>
    <a:clrScheme name="12">
      <a:dk1>
        <a:srgbClr val="00476D"/>
      </a:dk1>
      <a:lt1>
        <a:srgbClr val="FFFFFF"/>
      </a:lt1>
      <a:dk2>
        <a:srgbClr val="58595B"/>
      </a:dk2>
      <a:lt2>
        <a:srgbClr val="EAEAEA"/>
      </a:lt2>
      <a:accent1>
        <a:srgbClr val="00476D"/>
      </a:accent1>
      <a:accent2>
        <a:srgbClr val="00A7E5"/>
      </a:accent2>
      <a:accent3>
        <a:srgbClr val="00909A"/>
      </a:accent3>
      <a:accent4>
        <a:srgbClr val="4EA247"/>
      </a:accent4>
      <a:accent5>
        <a:srgbClr val="CFE347"/>
      </a:accent5>
      <a:accent6>
        <a:srgbClr val="05C1D1"/>
      </a:accent6>
      <a:hlink>
        <a:srgbClr val="00A7E5"/>
      </a:hlink>
      <a:folHlink>
        <a:srgbClr val="808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SBA Presentation Template" id="{EAE2832F-1945-E941-A30D-F3FC0363F93B}" vid="{7D96CC42-ABBA-734F-94DF-44A66A4209C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FY18 Budget Planning (3.21.17)</Template>
  <TotalTime>430</TotalTime>
  <Words>1164</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FY18 Budget Planning (3.21.17)</vt:lpstr>
      <vt:lpstr>Access to justice and diversity, equity and inclusion Programs – history and activities</vt:lpstr>
      <vt:lpstr>PowerPoint Presentation</vt:lpstr>
      <vt:lpstr>PowerPoint Presentation</vt:lpstr>
      <vt:lpstr>Access to justice program, continued…</vt:lpstr>
      <vt:lpstr>PowerPoint Presentation</vt:lpstr>
      <vt:lpstr>PowerPoint Presentation</vt:lpstr>
      <vt:lpstr>PowerPoint Presentation</vt:lpstr>
    </vt:vector>
  </TitlesOfParts>
  <Company>Washington State Bar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FY18 BUDGET PLANNING</dc:title>
  <dc:creator>Ann Holmes</dc:creator>
  <cp:lastModifiedBy>Kevin Plachy</cp:lastModifiedBy>
  <cp:revision>50</cp:revision>
  <cp:lastPrinted>2019-06-26T16:35:58Z</cp:lastPrinted>
  <dcterms:created xsi:type="dcterms:W3CDTF">2017-03-21T18:22:49Z</dcterms:created>
  <dcterms:modified xsi:type="dcterms:W3CDTF">2019-06-26T17:03:18Z</dcterms:modified>
</cp:coreProperties>
</file>