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83" r:id="rId2"/>
    <p:sldId id="412" r:id="rId3"/>
    <p:sldId id="414" r:id="rId4"/>
    <p:sldId id="415" r:id="rId5"/>
    <p:sldId id="416" r:id="rId6"/>
    <p:sldId id="408" r:id="rId7"/>
    <p:sldId id="409" r:id="rId8"/>
    <p:sldId id="410" r:id="rId9"/>
    <p:sldId id="411" r:id="rId10"/>
    <p:sldId id="417" r:id="rId11"/>
    <p:sldId id="390" r:id="rId12"/>
    <p:sldId id="391" r:id="rId13"/>
    <p:sldId id="395" r:id="rId14"/>
    <p:sldId id="396" r:id="rId15"/>
    <p:sldId id="398" r:id="rId16"/>
    <p:sldId id="399" r:id="rId17"/>
    <p:sldId id="400" r:id="rId18"/>
    <p:sldId id="402" r:id="rId19"/>
    <p:sldId id="403" r:id="rId20"/>
    <p:sldId id="404" r:id="rId21"/>
    <p:sldId id="405" r:id="rId22"/>
    <p:sldId id="406" r:id="rId23"/>
    <p:sldId id="407"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3">
          <p15:clr>
            <a:srgbClr val="A4A3A4"/>
          </p15:clr>
        </p15:guide>
        <p15:guide id="4" orient="horz" pos="3629">
          <p15:clr>
            <a:srgbClr val="A4A3A4"/>
          </p15:clr>
        </p15:guide>
        <p15:guide id="5" orient="horz" pos="576">
          <p15:clr>
            <a:srgbClr val="A4A3A4"/>
          </p15:clr>
        </p15:guide>
        <p15:guide id="6" pos="5269">
          <p15:clr>
            <a:srgbClr val="A4A3A4"/>
          </p15:clr>
        </p15:guide>
        <p15:guide id="7" pos="236">
          <p15:clr>
            <a:srgbClr val="A4A3A4"/>
          </p15:clr>
        </p15:guide>
        <p15:guide id="8" pos="49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960"/>
    <a:srgbClr val="F04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9" autoAdjust="0"/>
    <p:restoredTop sz="63205" autoAdjust="0"/>
  </p:normalViewPr>
  <p:slideViewPr>
    <p:cSldViewPr snapToGrid="0" snapToObjects="1">
      <p:cViewPr varScale="1">
        <p:scale>
          <a:sx n="58" d="100"/>
          <a:sy n="58" d="100"/>
        </p:scale>
        <p:origin x="2454" y="66"/>
      </p:cViewPr>
      <p:guideLst>
        <p:guide orient="horz" pos="2160"/>
        <p:guide pos="2880"/>
        <p:guide orient="horz" pos="1613"/>
        <p:guide orient="horz" pos="3629"/>
        <p:guide orient="horz" pos="576"/>
        <p:guide pos="5269"/>
        <p:guide pos="236"/>
        <p:guide pos="490"/>
      </p:guideLst>
    </p:cSldViewPr>
  </p:slideViewPr>
  <p:notesTextViewPr>
    <p:cViewPr>
      <p:scale>
        <a:sx n="100" d="100"/>
        <a:sy n="100" d="100"/>
      </p:scale>
      <p:origin x="0" y="0"/>
    </p:cViewPr>
  </p:notesTextViewPr>
  <p:sorterViewPr>
    <p:cViewPr>
      <p:scale>
        <a:sx n="98" d="100"/>
        <a:sy n="98" d="100"/>
      </p:scale>
      <p:origin x="0" y="0"/>
    </p:cViewPr>
  </p:sorterViewPr>
  <p:notesViewPr>
    <p:cSldViewPr snapToGrid="0" snapToObjects="1">
      <p:cViewPr>
        <p:scale>
          <a:sx n="120" d="100"/>
          <a:sy n="120" d="100"/>
        </p:scale>
        <p:origin x="-2064" y="18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VERADC3\Nap\CSC\Jails%20Initiative\SJC%20Sites\Spokane,%20WA\Data%20Templates\Processed%20Data%20and%20Charts\SJC_Spokane_T1_Table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t>Jail Population by Legal Status, 2014</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('T1 Legal Status 2014'!$A$1,'T1 Legal Status 2014'!$A$3:$A$5,'T1 Legal Status 2014'!$A$7:$A$11)</c:f>
              <c:strCache>
                <c:ptCount val="9"/>
                <c:pt idx="0">
                  <c:v>Pretrial</c:v>
                </c:pt>
                <c:pt idx="1">
                  <c:v>Convicted-Locally Sentenced</c:v>
                </c:pt>
                <c:pt idx="2">
                  <c:v>Convicted-State Sentenced</c:v>
                </c:pt>
                <c:pt idx="3">
                  <c:v>Probation Violation</c:v>
                </c:pt>
                <c:pt idx="4">
                  <c:v>ICE Detainee</c:v>
                </c:pt>
                <c:pt idx="5">
                  <c:v>Warrant Hold</c:v>
                </c:pt>
                <c:pt idx="6">
                  <c:v>Civil Commitment</c:v>
                </c:pt>
                <c:pt idx="7">
                  <c:v>Other</c:v>
                </c:pt>
                <c:pt idx="8">
                  <c:v>Unknown/Missing</c:v>
                </c:pt>
              </c:strCache>
            </c:strRef>
          </c:cat>
          <c:val>
            <c:numRef>
              <c:f>('T1 Legal Status 2014'!$B$1,'T1 Legal Status 2014'!$B$3:$B$5,'T1 Legal Status 2014'!$B$7:$B$11)</c:f>
              <c:numCache>
                <c:formatCode>General</c:formatCode>
                <c:ptCount val="9"/>
                <c:pt idx="0">
                  <c:v>458</c:v>
                </c:pt>
                <c:pt idx="1">
                  <c:v>117</c:v>
                </c:pt>
                <c:pt idx="2">
                  <c:v>32</c:v>
                </c:pt>
                <c:pt idx="3">
                  <c:v>60</c:v>
                </c:pt>
                <c:pt idx="4">
                  <c:v>0</c:v>
                </c:pt>
                <c:pt idx="5">
                  <c:v>68</c:v>
                </c:pt>
                <c:pt idx="6">
                  <c:v>4</c:v>
                </c:pt>
                <c:pt idx="7">
                  <c:v>100</c:v>
                </c:pt>
                <c:pt idx="8">
                  <c:v>83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'T1 Race 2014'!$E$1:$E$6</c:f>
              <c:strCache>
                <c:ptCount val="6"/>
                <c:pt idx="0">
                  <c:v>American Indian/Alaska Native</c:v>
                </c:pt>
                <c:pt idx="1">
                  <c:v>Asian/Pacific Islander</c:v>
                </c:pt>
                <c:pt idx="2">
                  <c:v>Black</c:v>
                </c:pt>
                <c:pt idx="3">
                  <c:v>Latino/Hispanic</c:v>
                </c:pt>
                <c:pt idx="4">
                  <c:v>White</c:v>
                </c:pt>
                <c:pt idx="5">
                  <c:v>Other / Unknown</c:v>
                </c:pt>
              </c:strCache>
            </c:strRef>
          </c:cat>
          <c:val>
            <c:numRef>
              <c:f>'T1 Race 2014'!$F$1:$F$6</c:f>
              <c:numCache>
                <c:formatCode>General</c:formatCode>
                <c:ptCount val="6"/>
                <c:pt idx="0">
                  <c:v>64</c:v>
                </c:pt>
                <c:pt idx="1">
                  <c:v>3</c:v>
                </c:pt>
                <c:pt idx="2">
                  <c:v>106</c:v>
                </c:pt>
                <c:pt idx="3">
                  <c:v>49</c:v>
                </c:pt>
                <c:pt idx="4">
                  <c:v>615</c:v>
                </c:pt>
                <c:pt idx="5">
                  <c:v>85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'T1 Race 2014'!$E$19:$E$24</c:f>
              <c:strCache>
                <c:ptCount val="6"/>
                <c:pt idx="0">
                  <c:v>American Indian/Alaska Native</c:v>
                </c:pt>
                <c:pt idx="1">
                  <c:v>Asian/Pacific Islander</c:v>
                </c:pt>
                <c:pt idx="2">
                  <c:v>Black</c:v>
                </c:pt>
                <c:pt idx="3">
                  <c:v>Latino/Hispanic</c:v>
                </c:pt>
                <c:pt idx="4">
                  <c:v>White</c:v>
                </c:pt>
                <c:pt idx="5">
                  <c:v>Two or More Races</c:v>
                </c:pt>
              </c:strCache>
            </c:strRef>
          </c:cat>
          <c:val>
            <c:numRef>
              <c:f>'T1 Race 2014'!$F$19:$F$24</c:f>
              <c:numCache>
                <c:formatCode>#,##0</c:formatCode>
                <c:ptCount val="6"/>
                <c:pt idx="0">
                  <c:v>6734</c:v>
                </c:pt>
                <c:pt idx="1">
                  <c:v>12894</c:v>
                </c:pt>
                <c:pt idx="2">
                  <c:v>8689</c:v>
                </c:pt>
                <c:pt idx="3">
                  <c:v>25322</c:v>
                </c:pt>
                <c:pt idx="4">
                  <c:v>414527</c:v>
                </c:pt>
                <c:pt idx="5">
                  <c:v>16152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Confined Population by Charge Severity, </a:t>
            </a:r>
            <a:r>
              <a:rPr lang="en-US" dirty="0" smtClean="0"/>
              <a:t>2014</a:t>
            </a:r>
          </a:p>
          <a:p>
            <a:pPr>
              <a:defRPr/>
            </a:pPr>
            <a:endParaRPr lang="en-US" dirty="0"/>
          </a:p>
        </c:rich>
      </c:tx>
      <c:layout>
        <c:manualLayout>
          <c:xMode val="edge"/>
          <c:yMode val="edge"/>
          <c:x val="0.22505805861404299"/>
          <c:y val="1.6949156312370699E-2"/>
        </c:manualLayout>
      </c:layout>
      <c:overlay val="0"/>
    </c:title>
    <c:autoTitleDeleted val="0"/>
    <c:plotArea>
      <c:layout/>
      <c:pieChart>
        <c:varyColors val="1"/>
        <c:ser>
          <c:idx val="0"/>
          <c:order val="0"/>
          <c:dLbls>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('T1 2014 Offense Type'!$A$2,'T1 2014 Offense Type'!$A$8,'T1 2014 Offense Type'!$A$14,'T1 2014 Offense Type'!$A$15)</c:f>
              <c:strCache>
                <c:ptCount val="4"/>
                <c:pt idx="0">
                  <c:v>      FELONY</c:v>
                </c:pt>
                <c:pt idx="1">
                  <c:v>      MISDEMEANOR</c:v>
                </c:pt>
                <c:pt idx="2">
                  <c:v>       HOLDS</c:v>
                </c:pt>
                <c:pt idx="3">
                  <c:v>      VIOLATION/ INFRACTION </c:v>
                </c:pt>
              </c:strCache>
            </c:strRef>
          </c:cat>
          <c:val>
            <c:numRef>
              <c:f>('T1 2014 Offense Type'!$B$2,'T1 2014 Offense Type'!$B$8,'T1 2014 Offense Type'!$B$14,'T1 2014 Offense Type'!$B$15)</c:f>
              <c:numCache>
                <c:formatCode>General</c:formatCode>
                <c:ptCount val="4"/>
                <c:pt idx="0">
                  <c:v>389</c:v>
                </c:pt>
                <c:pt idx="1">
                  <c:v>291</c:v>
                </c:pt>
                <c:pt idx="2">
                  <c:v>217</c:v>
                </c:pt>
                <c:pt idx="3">
                  <c:v>24</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Confined Population</a:t>
            </a:r>
            <a:r>
              <a:rPr lang="en-US" baseline="0"/>
              <a:t> by Felony Charges, 2014</a:t>
            </a:r>
            <a:endParaRPr lang="en-US"/>
          </a:p>
        </c:rich>
      </c:tx>
      <c:layout/>
      <c:overlay val="0"/>
    </c:title>
    <c:autoTitleDeleted val="0"/>
    <c:plotArea>
      <c:layout/>
      <c:pieChart>
        <c:varyColors val="1"/>
        <c:ser>
          <c:idx val="0"/>
          <c:order val="0"/>
          <c:dLbls>
            <c:dLbl>
              <c:idx val="4"/>
              <c:delete val="1"/>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'T1 2014 Offense Type'!$A$3:$A$7</c:f>
              <c:strCache>
                <c:ptCount val="5"/>
                <c:pt idx="0">
                  <c:v>         Violent</c:v>
                </c:pt>
                <c:pt idx="1">
                  <c:v>         Property</c:v>
                </c:pt>
                <c:pt idx="2">
                  <c:v>         Drug</c:v>
                </c:pt>
                <c:pt idx="3">
                  <c:v>         Other</c:v>
                </c:pt>
                <c:pt idx="4">
                  <c:v>         Unknown/Missing </c:v>
                </c:pt>
              </c:strCache>
            </c:strRef>
          </c:cat>
          <c:val>
            <c:numRef>
              <c:f>'T1 2014 Offense Type'!$B$3:$B$7</c:f>
              <c:numCache>
                <c:formatCode>General</c:formatCode>
                <c:ptCount val="5"/>
                <c:pt idx="0">
                  <c:v>73</c:v>
                </c:pt>
                <c:pt idx="1">
                  <c:v>118</c:v>
                </c:pt>
                <c:pt idx="2">
                  <c:v>58</c:v>
                </c:pt>
                <c:pt idx="3">
                  <c:v>140</c:v>
                </c:pt>
                <c:pt idx="4">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Confined Population by Misdemeanor</a:t>
            </a:r>
            <a:r>
              <a:rPr lang="en-US" baseline="0"/>
              <a:t> Charges, 2014</a:t>
            </a:r>
            <a:endParaRPr lang="en-US"/>
          </a:p>
        </c:rich>
      </c:tx>
      <c:layout/>
      <c:overlay val="0"/>
    </c:title>
    <c:autoTitleDeleted val="0"/>
    <c:plotArea>
      <c:layout/>
      <c:pieChart>
        <c:varyColors val="1"/>
        <c:ser>
          <c:idx val="0"/>
          <c:order val="0"/>
          <c:dLbls>
            <c:dLbl>
              <c:idx val="4"/>
              <c:layout>
                <c:manualLayout>
                  <c:x val="4.2466500897914101E-2"/>
                  <c:y val="3.6124570967090597E-2"/>
                </c:manualLayout>
              </c:layout>
              <c:tx>
                <c:rich>
                  <a:bodyPr/>
                  <a:lstStyle/>
                  <a:p>
                    <a:r>
                      <a:rPr lang="en-US" dirty="0" smtClean="0"/>
                      <a:t>         </a:t>
                    </a:r>
                    <a:r>
                      <a:rPr lang="en-US" dirty="0"/>
                      <a:t>Unknown</a:t>
                    </a:r>
                    <a:r>
                      <a:rPr lang="en-US" dirty="0" smtClean="0"/>
                      <a:t>/</a:t>
                    </a:r>
                  </a:p>
                  <a:p>
                    <a:r>
                      <a:rPr lang="en-US" dirty="0" smtClean="0"/>
                      <a:t>Missing </a:t>
                    </a:r>
                    <a:r>
                      <a:rPr lang="en-US" dirty="0"/>
                      <a:t>
9</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'T1 2014 Offense Type'!$A$9:$A$13</c:f>
              <c:strCache>
                <c:ptCount val="5"/>
                <c:pt idx="0">
                  <c:v>         Person</c:v>
                </c:pt>
                <c:pt idx="1">
                  <c:v>         Property</c:v>
                </c:pt>
                <c:pt idx="2">
                  <c:v>         Drug</c:v>
                </c:pt>
                <c:pt idx="3">
                  <c:v>         Other</c:v>
                </c:pt>
                <c:pt idx="4">
                  <c:v>         Unknown/Missing </c:v>
                </c:pt>
              </c:strCache>
            </c:strRef>
          </c:cat>
          <c:val>
            <c:numRef>
              <c:f>'T1 2014 Offense Type'!$B$9:$B$13</c:f>
              <c:numCache>
                <c:formatCode>General</c:formatCode>
                <c:ptCount val="5"/>
                <c:pt idx="0">
                  <c:v>108</c:v>
                </c:pt>
                <c:pt idx="1">
                  <c:v>80</c:v>
                </c:pt>
                <c:pt idx="2">
                  <c:v>24</c:v>
                </c:pt>
                <c:pt idx="3">
                  <c:v>70</c:v>
                </c:pt>
                <c:pt idx="4">
                  <c:v>9</c:v>
                </c:pt>
              </c:numCache>
            </c:numRef>
          </c:val>
        </c:ser>
        <c:dLbls>
          <c:showLegendKey val="0"/>
          <c:showVal val="0"/>
          <c:showCatName val="1"/>
          <c:showSerName val="0"/>
          <c:showPercent val="1"/>
          <c:showBubbleSize val="0"/>
          <c:showLeaderLines val="1"/>
        </c:dLbls>
        <c:firstSliceAng val="68"/>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Length</a:t>
            </a:r>
            <a:r>
              <a:rPr lang="en-US" baseline="0"/>
              <a:t> of Stay at Time of Release, 2014</a:t>
            </a:r>
            <a:endParaRPr lang="en-US"/>
          </a:p>
        </c:rich>
      </c:tx>
      <c:layout/>
      <c:overlay val="0"/>
    </c:title>
    <c:autoTitleDeleted val="0"/>
    <c:plotArea>
      <c:layout/>
      <c:barChart>
        <c:barDir val="col"/>
        <c:grouping val="clustered"/>
        <c:varyColors val="0"/>
        <c:ser>
          <c:idx val="0"/>
          <c:order val="0"/>
          <c:invertIfNegative val="0"/>
          <c:cat>
            <c:strRef>
              <c:f>'T1 2014 LOS'!$A$2:$A$9</c:f>
              <c:strCache>
                <c:ptCount val="8"/>
                <c:pt idx="0">
                  <c:v>         &lt;1 day</c:v>
                </c:pt>
                <c:pt idx="1">
                  <c:v>         1-2 days</c:v>
                </c:pt>
                <c:pt idx="2">
                  <c:v>         3-7 days</c:v>
                </c:pt>
                <c:pt idx="3">
                  <c:v>         8-30 days</c:v>
                </c:pt>
                <c:pt idx="4">
                  <c:v>         31-180 days</c:v>
                </c:pt>
                <c:pt idx="5">
                  <c:v>         181-365 days</c:v>
                </c:pt>
                <c:pt idx="6">
                  <c:v>         366-730 days</c:v>
                </c:pt>
                <c:pt idx="7">
                  <c:v>         &gt;730 days</c:v>
                </c:pt>
              </c:strCache>
            </c:strRef>
          </c:cat>
          <c:val>
            <c:numRef>
              <c:f>'T1 2014 LOS'!$B$2:$B$9</c:f>
              <c:numCache>
                <c:formatCode>General</c:formatCode>
                <c:ptCount val="8"/>
                <c:pt idx="0">
                  <c:v>5040</c:v>
                </c:pt>
                <c:pt idx="1">
                  <c:v>4455</c:v>
                </c:pt>
                <c:pt idx="2">
                  <c:v>4236</c:v>
                </c:pt>
                <c:pt idx="3">
                  <c:v>3628</c:v>
                </c:pt>
                <c:pt idx="4">
                  <c:v>2503</c:v>
                </c:pt>
                <c:pt idx="5">
                  <c:v>243</c:v>
                </c:pt>
                <c:pt idx="6">
                  <c:v>45</c:v>
                </c:pt>
                <c:pt idx="7">
                  <c:v>2</c:v>
                </c:pt>
              </c:numCache>
            </c:numRef>
          </c:val>
        </c:ser>
        <c:dLbls>
          <c:showLegendKey val="0"/>
          <c:showVal val="0"/>
          <c:showCatName val="0"/>
          <c:showSerName val="0"/>
          <c:showPercent val="0"/>
          <c:showBubbleSize val="0"/>
        </c:dLbls>
        <c:gapWidth val="150"/>
        <c:axId val="166280096"/>
        <c:axId val="166280488"/>
      </c:barChart>
      <c:catAx>
        <c:axId val="166280096"/>
        <c:scaling>
          <c:orientation val="minMax"/>
        </c:scaling>
        <c:delete val="0"/>
        <c:axPos val="b"/>
        <c:numFmt formatCode="General" sourceLinked="0"/>
        <c:majorTickMark val="none"/>
        <c:minorTickMark val="none"/>
        <c:tickLblPos val="nextTo"/>
        <c:crossAx val="166280488"/>
        <c:crosses val="autoZero"/>
        <c:auto val="1"/>
        <c:lblAlgn val="ctr"/>
        <c:lblOffset val="100"/>
        <c:noMultiLvlLbl val="0"/>
      </c:catAx>
      <c:valAx>
        <c:axId val="166280488"/>
        <c:scaling>
          <c:orientation val="minMax"/>
        </c:scaling>
        <c:delete val="0"/>
        <c:axPos val="l"/>
        <c:majorGridlines/>
        <c:numFmt formatCode="General" sourceLinked="1"/>
        <c:majorTickMark val="none"/>
        <c:minorTickMark val="none"/>
        <c:tickLblPos val="nextTo"/>
        <c:crossAx val="16628009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t>Average Length of Stay by Race, 2014</a:t>
            </a:r>
            <a:endParaRPr lang="en-US"/>
          </a:p>
        </c:rich>
      </c:tx>
      <c:layout/>
      <c:overlay val="0"/>
    </c:title>
    <c:autoTitleDeleted val="0"/>
    <c:plotArea>
      <c:layout/>
      <c:barChart>
        <c:barDir val="col"/>
        <c:grouping val="clustered"/>
        <c:varyColors val="0"/>
        <c:ser>
          <c:idx val="0"/>
          <c:order val="0"/>
          <c:tx>
            <c:strRef>
              <c:f>'T1 2014 Avg LOS by Race'!$A$2</c:f>
              <c:strCache>
                <c:ptCount val="1"/>
                <c:pt idx="0">
                  <c:v>      Black, non-Latino/Hispanic </c:v>
                </c:pt>
              </c:strCache>
            </c:strRef>
          </c:tx>
          <c:invertIfNegative val="0"/>
          <c:dLbls>
            <c:spPr>
              <a:noFill/>
              <a:ln>
                <a:noFill/>
              </a:ln>
              <a:effectLst/>
            </c:sp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Race'!$B$2</c:f>
              <c:numCache>
                <c:formatCode>General</c:formatCode>
                <c:ptCount val="1"/>
                <c:pt idx="0">
                  <c:v>25</c:v>
                </c:pt>
              </c:numCache>
            </c:numRef>
          </c:val>
        </c:ser>
        <c:ser>
          <c:idx val="1"/>
          <c:order val="1"/>
          <c:tx>
            <c:strRef>
              <c:f>'T1 2014 Avg LOS by Race'!$A$3</c:f>
              <c:strCache>
                <c:ptCount val="1"/>
                <c:pt idx="0">
                  <c:v>      Black, Latino/Hispanic </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Race'!$B$3</c:f>
              <c:numCache>
                <c:formatCode>General</c:formatCode>
                <c:ptCount val="1"/>
                <c:pt idx="0">
                  <c:v>7</c:v>
                </c:pt>
              </c:numCache>
            </c:numRef>
          </c:val>
        </c:ser>
        <c:ser>
          <c:idx val="2"/>
          <c:order val="2"/>
          <c:tx>
            <c:strRef>
              <c:f>'T1 2014 Avg LOS by Race'!$A$4</c:f>
              <c:strCache>
                <c:ptCount val="1"/>
                <c:pt idx="0">
                  <c:v>      White, non-Latino/Hispanic </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Race'!$B$4</c:f>
              <c:numCache>
                <c:formatCode>General</c:formatCode>
                <c:ptCount val="1"/>
                <c:pt idx="0">
                  <c:v>17</c:v>
                </c:pt>
              </c:numCache>
            </c:numRef>
          </c:val>
        </c:ser>
        <c:ser>
          <c:idx val="3"/>
          <c:order val="3"/>
          <c:tx>
            <c:strRef>
              <c:f>'T1 2014 Avg LOS by Race'!$A$5</c:f>
              <c:strCache>
                <c:ptCount val="1"/>
                <c:pt idx="0">
                  <c:v>      White, Latino/Hispanic</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Race'!$B$5</c:f>
              <c:numCache>
                <c:formatCode>General</c:formatCode>
                <c:ptCount val="1"/>
                <c:pt idx="0">
                  <c:v>22</c:v>
                </c:pt>
              </c:numCache>
            </c:numRef>
          </c:val>
        </c:ser>
        <c:ser>
          <c:idx val="4"/>
          <c:order val="4"/>
          <c:tx>
            <c:strRef>
              <c:f>'T1 2014 Avg LOS by Race'!$A$6</c:f>
              <c:strCache>
                <c:ptCount val="1"/>
                <c:pt idx="0">
                  <c:v>      Asian/Pacific Islander</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Race'!$B$6</c:f>
              <c:numCache>
                <c:formatCode>General</c:formatCode>
                <c:ptCount val="1"/>
                <c:pt idx="0">
                  <c:v>14</c:v>
                </c:pt>
              </c:numCache>
            </c:numRef>
          </c:val>
        </c:ser>
        <c:ser>
          <c:idx val="5"/>
          <c:order val="5"/>
          <c:tx>
            <c:strRef>
              <c:f>'T1 2014 Avg LOS by Race'!$A$7</c:f>
              <c:strCache>
                <c:ptCount val="1"/>
                <c:pt idx="0">
                  <c:v>      American Indian and Alaska Native </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Race'!$B$7</c:f>
              <c:numCache>
                <c:formatCode>General</c:formatCode>
                <c:ptCount val="1"/>
                <c:pt idx="0">
                  <c:v>21</c:v>
                </c:pt>
              </c:numCache>
            </c:numRef>
          </c:val>
        </c:ser>
        <c:ser>
          <c:idx val="6"/>
          <c:order val="6"/>
          <c:tx>
            <c:strRef>
              <c:f>'T1 2014 Avg LOS by Race'!$A$8</c:f>
              <c:strCache>
                <c:ptCount val="1"/>
                <c:pt idx="0">
                  <c:v>      Other</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Race'!$B$8</c:f>
              <c:numCache>
                <c:formatCode>General</c:formatCode>
                <c:ptCount val="1"/>
                <c:pt idx="0">
                  <c:v>7</c:v>
                </c:pt>
              </c:numCache>
            </c:numRef>
          </c:val>
        </c:ser>
        <c:ser>
          <c:idx val="7"/>
          <c:order val="7"/>
          <c:tx>
            <c:strRef>
              <c:f>'T1 2014 Avg LOS by Race'!$A$9</c:f>
              <c:strCache>
                <c:ptCount val="1"/>
                <c:pt idx="0">
                  <c:v>      Unknown/Missing </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val>
            <c:numRef>
              <c:f>'T1 2014 Avg LOS by Race'!$B$9</c:f>
              <c:numCache>
                <c:formatCode>General</c:formatCode>
                <c:ptCount val="1"/>
                <c:pt idx="0">
                  <c:v>14</c:v>
                </c:pt>
              </c:numCache>
            </c:numRef>
          </c:val>
        </c:ser>
        <c:dLbls>
          <c:showLegendKey val="0"/>
          <c:showVal val="1"/>
          <c:showCatName val="0"/>
          <c:showSerName val="0"/>
          <c:showPercent val="0"/>
          <c:showBubbleSize val="0"/>
        </c:dLbls>
        <c:gapWidth val="150"/>
        <c:overlap val="-75"/>
        <c:axId val="166281272"/>
        <c:axId val="166281664"/>
      </c:barChart>
      <c:catAx>
        <c:axId val="166281272"/>
        <c:scaling>
          <c:orientation val="minMax"/>
        </c:scaling>
        <c:delete val="1"/>
        <c:axPos val="b"/>
        <c:majorTickMark val="none"/>
        <c:minorTickMark val="none"/>
        <c:tickLblPos val="none"/>
        <c:crossAx val="166281664"/>
        <c:crosses val="autoZero"/>
        <c:auto val="1"/>
        <c:lblAlgn val="ctr"/>
        <c:lblOffset val="100"/>
        <c:noMultiLvlLbl val="0"/>
      </c:catAx>
      <c:valAx>
        <c:axId val="166281664"/>
        <c:scaling>
          <c:orientation val="minMax"/>
        </c:scaling>
        <c:delete val="1"/>
        <c:axPos val="l"/>
        <c:numFmt formatCode="General" sourceLinked="1"/>
        <c:majorTickMark val="out"/>
        <c:minorTickMark val="none"/>
        <c:tickLblPos val="none"/>
        <c:crossAx val="166281272"/>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2015 Snapshot</a:t>
            </a:r>
            <a:r>
              <a:rPr lang="en-US" baseline="0" dirty="0"/>
              <a:t> Bail </a:t>
            </a:r>
            <a:r>
              <a:rPr lang="en-US" baseline="0" dirty="0" smtClean="0"/>
              <a:t>Amounts (n=610) </a:t>
            </a:r>
            <a:endParaRPr lang="en-US" dirty="0"/>
          </a:p>
        </c:rich>
      </c:tx>
      <c:layout>
        <c:manualLayout>
          <c:xMode val="edge"/>
          <c:yMode val="edge"/>
          <c:x val="0.34766593264824902"/>
          <c:y val="5.28196228760879E-2"/>
        </c:manualLayout>
      </c:layout>
      <c:overlay val="0"/>
    </c:title>
    <c:autoTitleDeleted val="0"/>
    <c:plotArea>
      <c:layout>
        <c:manualLayout>
          <c:layoutTarget val="inner"/>
          <c:xMode val="edge"/>
          <c:yMode val="edge"/>
          <c:x val="0.27938075537168"/>
          <c:y val="9.3318655891697702E-2"/>
          <c:w val="0.44971317674273797"/>
          <c:h val="0.75808792650918599"/>
        </c:manualLayout>
      </c:layout>
      <c:pieChart>
        <c:varyColors val="1"/>
        <c:ser>
          <c:idx val="0"/>
          <c:order val="0"/>
          <c:dLbls>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Sheet1!$A$1:$A$9</c:f>
              <c:strCache>
                <c:ptCount val="9"/>
                <c:pt idx="0">
                  <c:v>      $0 (no bail/remand)</c:v>
                </c:pt>
                <c:pt idx="1">
                  <c:v>      &lt;$1,000</c:v>
                </c:pt>
                <c:pt idx="2">
                  <c:v>      $1,000-$1,999</c:v>
                </c:pt>
                <c:pt idx="3">
                  <c:v>      $2,000-$2,999</c:v>
                </c:pt>
                <c:pt idx="4">
                  <c:v>      $3,000-$4,999</c:v>
                </c:pt>
                <c:pt idx="5">
                  <c:v>      $5,000-$9,999</c:v>
                </c:pt>
                <c:pt idx="6">
                  <c:v>      $10,000-$24,999</c:v>
                </c:pt>
                <c:pt idx="7">
                  <c:v>      $25,000-$49,999</c:v>
                </c:pt>
                <c:pt idx="8">
                  <c:v>      $50,000 or more</c:v>
                </c:pt>
              </c:strCache>
            </c:strRef>
          </c:cat>
          <c:val>
            <c:numRef>
              <c:f>Sheet1!$B$1:$B$9</c:f>
              <c:numCache>
                <c:formatCode>General</c:formatCode>
                <c:ptCount val="9"/>
                <c:pt idx="0">
                  <c:v>170</c:v>
                </c:pt>
                <c:pt idx="1">
                  <c:v>39</c:v>
                </c:pt>
                <c:pt idx="2">
                  <c:v>48</c:v>
                </c:pt>
                <c:pt idx="3">
                  <c:v>30</c:v>
                </c:pt>
                <c:pt idx="4">
                  <c:v>24</c:v>
                </c:pt>
                <c:pt idx="5">
                  <c:v>68</c:v>
                </c:pt>
                <c:pt idx="6">
                  <c:v>110</c:v>
                </c:pt>
                <c:pt idx="7">
                  <c:v>48</c:v>
                </c:pt>
                <c:pt idx="8">
                  <c:v>73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file://localhost/Users/jvanwormer/Pictures/Miami-Dade+Pretrial+Detention+Center.jpg" TargetMode="External"/><Relationship Id="rId3" Type="http://schemas.openxmlformats.org/officeDocument/2006/relationships/image" Target="../media/image16.jpg"/><Relationship Id="rId7" Type="http://schemas.openxmlformats.org/officeDocument/2006/relationships/image" Target="../media/image18.jpeg"/><Relationship Id="rId2" Type="http://schemas.openxmlformats.org/officeDocument/2006/relationships/image" Target="file://localhost/Users/jvanwormer/Pictures/1309739_Wallpaper1.jpg" TargetMode="External"/><Relationship Id="rId1" Type="http://schemas.openxmlformats.org/officeDocument/2006/relationships/image" Target="../media/image15.jpg"/><Relationship Id="rId6" Type="http://schemas.openxmlformats.org/officeDocument/2006/relationships/image" Target="file://localhost/Users/jvanwormer/Pictures/Unknown.png" TargetMode="External"/><Relationship Id="rId5" Type="http://schemas.openxmlformats.org/officeDocument/2006/relationships/image" Target="../media/image17.png"/><Relationship Id="rId10" Type="http://schemas.openxmlformats.org/officeDocument/2006/relationships/image" Target="file://localhost/Users/jvanwormer/Pictures/Unknown.jpg" TargetMode="External"/><Relationship Id="rId4" Type="http://schemas.openxmlformats.org/officeDocument/2006/relationships/image" Target="file://localhost/Users/jvanwormer/Pictures/images.jpg" TargetMode="External"/><Relationship Id="rId9"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8" Type="http://schemas.openxmlformats.org/officeDocument/2006/relationships/image" Target="file://localhost/Users/jvanwormer/Pictures/Miami-Dade+Pretrial+Detention+Center.jpg" TargetMode="External"/><Relationship Id="rId3" Type="http://schemas.openxmlformats.org/officeDocument/2006/relationships/image" Target="../media/image16.jpg"/><Relationship Id="rId7" Type="http://schemas.openxmlformats.org/officeDocument/2006/relationships/image" Target="../media/image18.jpeg"/><Relationship Id="rId2" Type="http://schemas.openxmlformats.org/officeDocument/2006/relationships/image" Target="file://localhost/Users/jvanwormer/Pictures/1309739_Wallpaper1.jpg" TargetMode="External"/><Relationship Id="rId1" Type="http://schemas.openxmlformats.org/officeDocument/2006/relationships/image" Target="../media/image15.jpg"/><Relationship Id="rId6" Type="http://schemas.openxmlformats.org/officeDocument/2006/relationships/image" Target="file://localhost/Users/jvanwormer/Pictures/Unknown.png" TargetMode="External"/><Relationship Id="rId5" Type="http://schemas.openxmlformats.org/officeDocument/2006/relationships/image" Target="../media/image17.png"/><Relationship Id="rId10" Type="http://schemas.openxmlformats.org/officeDocument/2006/relationships/image" Target="file://localhost/Users/jvanwormer/Pictures/Unknown.jpg" TargetMode="External"/><Relationship Id="rId4" Type="http://schemas.openxmlformats.org/officeDocument/2006/relationships/image" Target="file://localhost/Users/jvanwormer/Pictures/images.jpg" TargetMode="External"/><Relationship Id="rId9"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47A44-08BC-C843-AD3B-FAE0E719C8ED}" type="doc">
      <dgm:prSet loTypeId="urn:microsoft.com/office/officeart/2005/8/layout/hList7" loCatId="" qsTypeId="urn:microsoft.com/office/officeart/2005/8/quickstyle/simple4" qsCatId="simple" csTypeId="urn:microsoft.com/office/officeart/2005/8/colors/accent1_2" csCatId="accent1" phldr="1"/>
      <dgm:spPr/>
      <dgm:t>
        <a:bodyPr/>
        <a:lstStyle/>
        <a:p>
          <a:endParaRPr lang="en-US"/>
        </a:p>
      </dgm:t>
    </dgm:pt>
    <dgm:pt modelId="{5940BAE6-9E8A-704D-95A7-85CAE28427D0}">
      <dgm:prSet phldrT="[Text]" custT="1"/>
      <dgm:spPr/>
      <dgm:t>
        <a:bodyPr/>
        <a:lstStyle/>
        <a:p>
          <a:r>
            <a:rPr lang="en-US" sz="1100" dirty="0" smtClean="0"/>
            <a:t>Arrest</a:t>
          </a:r>
          <a:endParaRPr lang="en-US" sz="1100" dirty="0"/>
        </a:p>
      </dgm:t>
    </dgm:pt>
    <dgm:pt modelId="{C54CDE2F-BE04-1F49-9857-0AD295539646}" type="parTrans" cxnId="{C45332A2-68D9-5341-8F1D-2724DB708950}">
      <dgm:prSet/>
      <dgm:spPr/>
      <dgm:t>
        <a:bodyPr/>
        <a:lstStyle/>
        <a:p>
          <a:endParaRPr lang="en-US"/>
        </a:p>
      </dgm:t>
    </dgm:pt>
    <dgm:pt modelId="{4F7A53C2-F711-074F-8F6A-FB66BE03E86A}" type="sibTrans" cxnId="{C45332A2-68D9-5341-8F1D-2724DB708950}">
      <dgm:prSet/>
      <dgm:spPr/>
      <dgm:t>
        <a:bodyPr/>
        <a:lstStyle/>
        <a:p>
          <a:endParaRPr lang="en-US"/>
        </a:p>
      </dgm:t>
    </dgm:pt>
    <dgm:pt modelId="{E17E5AB4-FE42-FE43-896B-29B163197A55}">
      <dgm:prSet phldrT="[Text]" custT="1"/>
      <dgm:spPr/>
      <dgm:t>
        <a:bodyPr/>
        <a:lstStyle/>
        <a:p>
          <a:r>
            <a:rPr lang="en-US" sz="1100" dirty="0" smtClean="0"/>
            <a:t>LE Deflection</a:t>
          </a:r>
          <a:endParaRPr lang="en-US" sz="1100" dirty="0"/>
        </a:p>
      </dgm:t>
    </dgm:pt>
    <dgm:pt modelId="{1AC69AAC-4704-934A-A09C-7220B35423AD}" type="parTrans" cxnId="{737D107A-F0C5-3148-85AD-9149469FA807}">
      <dgm:prSet/>
      <dgm:spPr/>
      <dgm:t>
        <a:bodyPr/>
        <a:lstStyle/>
        <a:p>
          <a:endParaRPr lang="en-US"/>
        </a:p>
      </dgm:t>
    </dgm:pt>
    <dgm:pt modelId="{A05F3600-4A2A-884A-BD6B-4018C36BD3EB}" type="sibTrans" cxnId="{737D107A-F0C5-3148-85AD-9149469FA807}">
      <dgm:prSet/>
      <dgm:spPr/>
      <dgm:t>
        <a:bodyPr/>
        <a:lstStyle/>
        <a:p>
          <a:endParaRPr lang="en-US"/>
        </a:p>
      </dgm:t>
    </dgm:pt>
    <dgm:pt modelId="{FA2B1A04-0F55-FF4E-AEC3-BE28180C758E}">
      <dgm:prSet phldrT="[Text]" custT="1"/>
      <dgm:spPr/>
      <dgm:t>
        <a:bodyPr/>
        <a:lstStyle/>
        <a:p>
          <a:r>
            <a:rPr lang="en-US" sz="1100" dirty="0" smtClean="0"/>
            <a:t>Assignment of Counsel</a:t>
          </a:r>
          <a:endParaRPr lang="en-US" sz="1100" dirty="0"/>
        </a:p>
      </dgm:t>
    </dgm:pt>
    <dgm:pt modelId="{6A0F69C4-503A-CC48-84B4-B796EBF536FF}" type="parTrans" cxnId="{14454B5D-1D6C-B04C-8637-B21318EAA2C9}">
      <dgm:prSet/>
      <dgm:spPr/>
      <dgm:t>
        <a:bodyPr/>
        <a:lstStyle/>
        <a:p>
          <a:endParaRPr lang="en-US"/>
        </a:p>
      </dgm:t>
    </dgm:pt>
    <dgm:pt modelId="{DE303389-0142-DC43-849E-1BEC6F911F42}" type="sibTrans" cxnId="{14454B5D-1D6C-B04C-8637-B21318EAA2C9}">
      <dgm:prSet/>
      <dgm:spPr/>
      <dgm:t>
        <a:bodyPr/>
        <a:lstStyle/>
        <a:p>
          <a:endParaRPr lang="en-US"/>
        </a:p>
      </dgm:t>
    </dgm:pt>
    <dgm:pt modelId="{CEAE9451-67B6-164E-A411-07D79BD2BE7D}">
      <dgm:prSet phldrT="[Text]" custT="1"/>
      <dgm:spPr/>
      <dgm:t>
        <a:bodyPr/>
        <a:lstStyle/>
        <a:p>
          <a:r>
            <a:rPr lang="en-US" sz="1100" dirty="0" smtClean="0">
              <a:solidFill>
                <a:srgbClr val="FF0000"/>
              </a:solidFill>
            </a:rPr>
            <a:t>RNR Application</a:t>
          </a:r>
          <a:endParaRPr lang="en-US" sz="1100" dirty="0">
            <a:solidFill>
              <a:srgbClr val="FF0000"/>
            </a:solidFill>
          </a:endParaRPr>
        </a:p>
      </dgm:t>
    </dgm:pt>
    <dgm:pt modelId="{DA4BF4FC-C5BB-F24E-A326-354501A3EB2F}" type="parTrans" cxnId="{523C0435-87C4-E944-8B7E-3696FEA5351A}">
      <dgm:prSet/>
      <dgm:spPr/>
      <dgm:t>
        <a:bodyPr/>
        <a:lstStyle/>
        <a:p>
          <a:endParaRPr lang="en-US"/>
        </a:p>
      </dgm:t>
    </dgm:pt>
    <dgm:pt modelId="{2C809B6D-491D-534F-8B22-EEEDA29865EC}" type="sibTrans" cxnId="{523C0435-87C4-E944-8B7E-3696FEA5351A}">
      <dgm:prSet/>
      <dgm:spPr/>
      <dgm:t>
        <a:bodyPr/>
        <a:lstStyle/>
        <a:p>
          <a:endParaRPr lang="en-US"/>
        </a:p>
      </dgm:t>
    </dgm:pt>
    <dgm:pt modelId="{63E8172E-3F88-E744-970B-D8252E04B1E4}">
      <dgm:prSet phldrT="[Text]" custT="1"/>
      <dgm:spPr/>
      <dgm:t>
        <a:bodyPr/>
        <a:lstStyle/>
        <a:p>
          <a:r>
            <a:rPr lang="en-US" sz="1100" dirty="0" smtClean="0"/>
            <a:t>Pretrial Release</a:t>
          </a:r>
          <a:endParaRPr lang="en-US" sz="1100" dirty="0"/>
        </a:p>
      </dgm:t>
    </dgm:pt>
    <dgm:pt modelId="{40A2AC37-DB18-074A-9072-FBA398E54501}" type="parTrans" cxnId="{33210A5D-D484-8845-81EB-7846985851F1}">
      <dgm:prSet/>
      <dgm:spPr/>
      <dgm:t>
        <a:bodyPr/>
        <a:lstStyle/>
        <a:p>
          <a:endParaRPr lang="en-US"/>
        </a:p>
      </dgm:t>
    </dgm:pt>
    <dgm:pt modelId="{7CE18817-648D-A848-AC00-53CF1702F5D8}" type="sibTrans" cxnId="{33210A5D-D484-8845-81EB-7846985851F1}">
      <dgm:prSet/>
      <dgm:spPr/>
      <dgm:t>
        <a:bodyPr/>
        <a:lstStyle/>
        <a:p>
          <a:endParaRPr lang="en-US"/>
        </a:p>
      </dgm:t>
    </dgm:pt>
    <dgm:pt modelId="{2CAD4714-BDB8-744D-A3A9-057B63A5A19C}">
      <dgm:prSet phldrT="[Text]" custT="1"/>
      <dgm:spPr/>
      <dgm:t>
        <a:bodyPr/>
        <a:lstStyle/>
        <a:p>
          <a:r>
            <a:rPr lang="en-US" sz="1100" dirty="0" smtClean="0">
              <a:solidFill>
                <a:srgbClr val="FF0000"/>
              </a:solidFill>
            </a:rPr>
            <a:t>RNR Application</a:t>
          </a:r>
          <a:endParaRPr lang="en-US" sz="1100" dirty="0">
            <a:solidFill>
              <a:srgbClr val="FF0000"/>
            </a:solidFill>
          </a:endParaRPr>
        </a:p>
      </dgm:t>
    </dgm:pt>
    <dgm:pt modelId="{9410618D-6E1C-BF41-80AF-A4E888882CDA}" type="parTrans" cxnId="{1545C322-EB85-154C-B7B3-F8B0736C9ECB}">
      <dgm:prSet/>
      <dgm:spPr/>
      <dgm:t>
        <a:bodyPr/>
        <a:lstStyle/>
        <a:p>
          <a:endParaRPr lang="en-US"/>
        </a:p>
      </dgm:t>
    </dgm:pt>
    <dgm:pt modelId="{7A1B664C-6EA4-FF41-8B5A-A495A3D4C492}" type="sibTrans" cxnId="{1545C322-EB85-154C-B7B3-F8B0736C9ECB}">
      <dgm:prSet/>
      <dgm:spPr/>
      <dgm:t>
        <a:bodyPr/>
        <a:lstStyle/>
        <a:p>
          <a:endParaRPr lang="en-US"/>
        </a:p>
      </dgm:t>
    </dgm:pt>
    <dgm:pt modelId="{9DB19BC8-8D17-A944-B619-8C13CB3A05DC}">
      <dgm:prSet phldrT="[Text]" custT="1"/>
      <dgm:spPr/>
      <dgm:t>
        <a:bodyPr/>
        <a:lstStyle/>
        <a:p>
          <a:r>
            <a:rPr lang="en-US" sz="1100" dirty="0" smtClean="0"/>
            <a:t>Charge</a:t>
          </a:r>
          <a:endParaRPr lang="en-US" sz="1100" dirty="0"/>
        </a:p>
      </dgm:t>
    </dgm:pt>
    <dgm:pt modelId="{D632FD52-BF9B-F140-961E-707AD5CCC58B}" type="parTrans" cxnId="{B6F78B0E-F54E-E54B-8152-0D81CA19F212}">
      <dgm:prSet/>
      <dgm:spPr/>
      <dgm:t>
        <a:bodyPr/>
        <a:lstStyle/>
        <a:p>
          <a:endParaRPr lang="en-US"/>
        </a:p>
      </dgm:t>
    </dgm:pt>
    <dgm:pt modelId="{CC2FB8ED-AA6C-7444-A702-FAA5D51CCECE}" type="sibTrans" cxnId="{B6F78B0E-F54E-E54B-8152-0D81CA19F212}">
      <dgm:prSet/>
      <dgm:spPr/>
      <dgm:t>
        <a:bodyPr/>
        <a:lstStyle/>
        <a:p>
          <a:endParaRPr lang="en-US"/>
        </a:p>
      </dgm:t>
    </dgm:pt>
    <dgm:pt modelId="{BF096D9D-E7ED-344F-8EDB-26274965ABA5}">
      <dgm:prSet phldrT="[Text]" custT="1"/>
      <dgm:spPr/>
      <dgm:t>
        <a:bodyPr/>
        <a:lstStyle/>
        <a:p>
          <a:r>
            <a:rPr lang="en-US" sz="1100" dirty="0" smtClean="0"/>
            <a:t>MH Diversion Facility</a:t>
          </a:r>
          <a:endParaRPr lang="en-US" sz="1100" dirty="0"/>
        </a:p>
      </dgm:t>
    </dgm:pt>
    <dgm:pt modelId="{9BCA3679-3580-EF49-8538-78CF2DF9316D}" type="sibTrans" cxnId="{5D657601-186A-DF42-A59D-33C0DADC0350}">
      <dgm:prSet/>
      <dgm:spPr/>
      <dgm:t>
        <a:bodyPr/>
        <a:lstStyle/>
        <a:p>
          <a:endParaRPr lang="en-US"/>
        </a:p>
      </dgm:t>
    </dgm:pt>
    <dgm:pt modelId="{F3D316A6-FAAB-A74A-AEF0-B7EA6FDFF84D}" type="parTrans" cxnId="{5D657601-186A-DF42-A59D-33C0DADC0350}">
      <dgm:prSet/>
      <dgm:spPr/>
      <dgm:t>
        <a:bodyPr/>
        <a:lstStyle/>
        <a:p>
          <a:endParaRPr lang="en-US"/>
        </a:p>
      </dgm:t>
    </dgm:pt>
    <dgm:pt modelId="{2CDC7B93-3B30-E942-8B78-1ED9EC12C89E}">
      <dgm:prSet phldrT="[Text]" custT="1"/>
      <dgm:spPr/>
      <dgm:t>
        <a:bodyPr/>
        <a:lstStyle/>
        <a:p>
          <a:r>
            <a:rPr lang="en-US" sz="1100" dirty="0" smtClean="0">
              <a:solidFill>
                <a:srgbClr val="FF0000"/>
              </a:solidFill>
            </a:rPr>
            <a:t>Prosecution Diversion</a:t>
          </a:r>
          <a:endParaRPr lang="en-US" sz="1100" dirty="0">
            <a:solidFill>
              <a:srgbClr val="FF0000"/>
            </a:solidFill>
          </a:endParaRPr>
        </a:p>
      </dgm:t>
    </dgm:pt>
    <dgm:pt modelId="{81733241-7756-0445-BDC4-3F74116CDB1E}" type="parTrans" cxnId="{D21CA104-C76B-D14D-A813-473F03FFC922}">
      <dgm:prSet/>
      <dgm:spPr/>
      <dgm:t>
        <a:bodyPr/>
        <a:lstStyle/>
        <a:p>
          <a:endParaRPr lang="en-US"/>
        </a:p>
      </dgm:t>
    </dgm:pt>
    <dgm:pt modelId="{5CE1F202-4573-FC4A-A749-B28E0FD3B671}" type="sibTrans" cxnId="{D21CA104-C76B-D14D-A813-473F03FFC922}">
      <dgm:prSet/>
      <dgm:spPr/>
      <dgm:t>
        <a:bodyPr/>
        <a:lstStyle/>
        <a:p>
          <a:endParaRPr lang="en-US"/>
        </a:p>
      </dgm:t>
    </dgm:pt>
    <dgm:pt modelId="{CF3C309B-8B4B-5C43-85FE-D0D947A93DF2}">
      <dgm:prSet phldrT="[Text]" custT="1"/>
      <dgm:spPr/>
      <dgm:t>
        <a:bodyPr/>
        <a:lstStyle/>
        <a:p>
          <a:r>
            <a:rPr lang="en-US" sz="1100" dirty="0" smtClean="0">
              <a:solidFill>
                <a:srgbClr val="FF0000"/>
              </a:solidFill>
            </a:rPr>
            <a:t>RNR Application</a:t>
          </a:r>
          <a:endParaRPr lang="en-US" sz="1100" dirty="0">
            <a:solidFill>
              <a:srgbClr val="FF0000"/>
            </a:solidFill>
          </a:endParaRPr>
        </a:p>
      </dgm:t>
    </dgm:pt>
    <dgm:pt modelId="{E2123B5A-43DE-BF4F-B9D0-3E2DC29881C3}" type="parTrans" cxnId="{FDDA8BDA-D05C-E74F-AF93-48EE880B5CB8}">
      <dgm:prSet/>
      <dgm:spPr/>
      <dgm:t>
        <a:bodyPr/>
        <a:lstStyle/>
        <a:p>
          <a:endParaRPr lang="en-US"/>
        </a:p>
      </dgm:t>
    </dgm:pt>
    <dgm:pt modelId="{B61BBF68-C7A3-AA49-A34D-FFE7F3D84787}" type="sibTrans" cxnId="{FDDA8BDA-D05C-E74F-AF93-48EE880B5CB8}">
      <dgm:prSet/>
      <dgm:spPr/>
      <dgm:t>
        <a:bodyPr/>
        <a:lstStyle/>
        <a:p>
          <a:endParaRPr lang="en-US"/>
        </a:p>
      </dgm:t>
    </dgm:pt>
    <dgm:pt modelId="{5C7B010D-5BBD-E946-8971-27B6F102F8CA}">
      <dgm:prSet phldrT="[Text]" custT="1"/>
      <dgm:spPr/>
      <dgm:t>
        <a:bodyPr/>
        <a:lstStyle/>
        <a:p>
          <a:r>
            <a:rPr lang="en-US" sz="1100" dirty="0" smtClean="0">
              <a:solidFill>
                <a:srgbClr val="FF0000"/>
              </a:solidFill>
            </a:rPr>
            <a:t>RNR Application</a:t>
          </a:r>
          <a:endParaRPr lang="en-US" sz="1100" dirty="0">
            <a:solidFill>
              <a:srgbClr val="FF0000"/>
            </a:solidFill>
          </a:endParaRPr>
        </a:p>
      </dgm:t>
    </dgm:pt>
    <dgm:pt modelId="{76B255CA-DC5D-2148-9DB4-528627877ADD}" type="parTrans" cxnId="{A723BD42-4625-4449-B55E-FF237ABFC4B8}">
      <dgm:prSet/>
      <dgm:spPr/>
      <dgm:t>
        <a:bodyPr/>
        <a:lstStyle/>
        <a:p>
          <a:endParaRPr lang="en-US"/>
        </a:p>
      </dgm:t>
    </dgm:pt>
    <dgm:pt modelId="{F14588A4-594B-4648-BA1B-E561966D7E57}" type="sibTrans" cxnId="{A723BD42-4625-4449-B55E-FF237ABFC4B8}">
      <dgm:prSet/>
      <dgm:spPr/>
      <dgm:t>
        <a:bodyPr/>
        <a:lstStyle/>
        <a:p>
          <a:endParaRPr lang="en-US"/>
        </a:p>
      </dgm:t>
    </dgm:pt>
    <dgm:pt modelId="{5C11DBCA-74DB-B747-80F9-2CD394D9F85A}">
      <dgm:prSet phldrT="[Text]" custT="1"/>
      <dgm:spPr/>
      <dgm:t>
        <a:bodyPr/>
        <a:lstStyle/>
        <a:p>
          <a:r>
            <a:rPr lang="en-US" sz="1100" dirty="0" smtClean="0">
              <a:solidFill>
                <a:srgbClr val="FF0000"/>
              </a:solidFill>
            </a:rPr>
            <a:t>Expansion of PTS</a:t>
          </a:r>
          <a:endParaRPr lang="en-US" sz="1100" dirty="0">
            <a:solidFill>
              <a:srgbClr val="FF0000"/>
            </a:solidFill>
          </a:endParaRPr>
        </a:p>
      </dgm:t>
    </dgm:pt>
    <dgm:pt modelId="{C5D4CA68-D73D-4F4F-B7F0-4DCC2D3234DC}" type="parTrans" cxnId="{46051254-E722-5946-B77D-675458863D91}">
      <dgm:prSet/>
      <dgm:spPr/>
      <dgm:t>
        <a:bodyPr/>
        <a:lstStyle/>
        <a:p>
          <a:endParaRPr lang="en-US"/>
        </a:p>
      </dgm:t>
    </dgm:pt>
    <dgm:pt modelId="{B47B9F11-C8ED-4244-897C-8E3B3B986F08}" type="sibTrans" cxnId="{46051254-E722-5946-B77D-675458863D91}">
      <dgm:prSet/>
      <dgm:spPr/>
      <dgm:t>
        <a:bodyPr/>
        <a:lstStyle/>
        <a:p>
          <a:endParaRPr lang="en-US"/>
        </a:p>
      </dgm:t>
    </dgm:pt>
    <dgm:pt modelId="{689FBA5A-EB3F-E348-9022-9C065B221B27}">
      <dgm:prSet phldrT="[Text]" custT="1"/>
      <dgm:spPr/>
      <dgm:t>
        <a:bodyPr/>
        <a:lstStyle/>
        <a:p>
          <a:r>
            <a:rPr lang="en-US" sz="1100" dirty="0" smtClean="0"/>
            <a:t>Case Processing</a:t>
          </a:r>
          <a:endParaRPr lang="en-US" sz="1100" dirty="0"/>
        </a:p>
      </dgm:t>
    </dgm:pt>
    <dgm:pt modelId="{677D2A5A-1585-8D4D-8232-A0EFBA2B3260}" type="parTrans" cxnId="{1523F0EB-9F8E-BB44-B8A4-1A4CA12BE277}">
      <dgm:prSet/>
      <dgm:spPr/>
      <dgm:t>
        <a:bodyPr/>
        <a:lstStyle/>
        <a:p>
          <a:endParaRPr lang="en-US"/>
        </a:p>
      </dgm:t>
    </dgm:pt>
    <dgm:pt modelId="{0139BBEC-6F54-B74B-A7A8-F303CA0E0A37}" type="sibTrans" cxnId="{1523F0EB-9F8E-BB44-B8A4-1A4CA12BE277}">
      <dgm:prSet/>
      <dgm:spPr/>
      <dgm:t>
        <a:bodyPr/>
        <a:lstStyle/>
        <a:p>
          <a:endParaRPr lang="en-US"/>
        </a:p>
      </dgm:t>
    </dgm:pt>
    <dgm:pt modelId="{5ECE2CE4-2A64-BF4A-912E-8407301618F3}">
      <dgm:prSet phldrT="[Text]" custT="1"/>
      <dgm:spPr/>
      <dgm:t>
        <a:bodyPr/>
        <a:lstStyle/>
        <a:p>
          <a:r>
            <a:rPr lang="en-US" sz="1100" dirty="0" smtClean="0">
              <a:solidFill>
                <a:srgbClr val="FF0000"/>
              </a:solidFill>
            </a:rPr>
            <a:t>RNR Application</a:t>
          </a:r>
        </a:p>
      </dgm:t>
    </dgm:pt>
    <dgm:pt modelId="{5DB4E8CA-DB6B-E844-9A1E-3D48EE881D1B}" type="parTrans" cxnId="{1E619E96-6EA2-6343-8EBD-B30DDECEEEE9}">
      <dgm:prSet/>
      <dgm:spPr/>
      <dgm:t>
        <a:bodyPr/>
        <a:lstStyle/>
        <a:p>
          <a:endParaRPr lang="en-US"/>
        </a:p>
      </dgm:t>
    </dgm:pt>
    <dgm:pt modelId="{E17EFB8D-DE53-ED48-84BB-FF5CBE5C9C0B}" type="sibTrans" cxnId="{1E619E96-6EA2-6343-8EBD-B30DDECEEEE9}">
      <dgm:prSet/>
      <dgm:spPr/>
      <dgm:t>
        <a:bodyPr/>
        <a:lstStyle/>
        <a:p>
          <a:endParaRPr lang="en-US"/>
        </a:p>
      </dgm:t>
    </dgm:pt>
    <dgm:pt modelId="{E18D50F1-5D3E-3649-A90E-EDCF61714A08}">
      <dgm:prSet phldrT="[Text]" custT="1"/>
      <dgm:spPr/>
      <dgm:t>
        <a:bodyPr/>
        <a:lstStyle/>
        <a:p>
          <a:r>
            <a:rPr lang="en-US" sz="1100" dirty="0" smtClean="0">
              <a:solidFill>
                <a:srgbClr val="FF0000"/>
              </a:solidFill>
            </a:rPr>
            <a:t>Portability Pilot</a:t>
          </a:r>
        </a:p>
      </dgm:t>
    </dgm:pt>
    <dgm:pt modelId="{B5CE1CB0-6206-1440-9EE6-67CBB111E50E}" type="parTrans" cxnId="{81632F10-ACF7-424F-B38C-D02C307F4550}">
      <dgm:prSet/>
      <dgm:spPr/>
      <dgm:t>
        <a:bodyPr/>
        <a:lstStyle/>
        <a:p>
          <a:endParaRPr lang="en-US"/>
        </a:p>
      </dgm:t>
    </dgm:pt>
    <dgm:pt modelId="{A1AB5C1D-D87C-014C-8910-57328D3F8798}" type="sibTrans" cxnId="{81632F10-ACF7-424F-B38C-D02C307F4550}">
      <dgm:prSet/>
      <dgm:spPr/>
      <dgm:t>
        <a:bodyPr/>
        <a:lstStyle/>
        <a:p>
          <a:endParaRPr lang="en-US"/>
        </a:p>
      </dgm:t>
    </dgm:pt>
    <dgm:pt modelId="{B2D7CA6B-DE63-7442-89F4-ED962ABB9027}">
      <dgm:prSet phldrT="[Text]" custT="1"/>
      <dgm:spPr/>
      <dgm:t>
        <a:bodyPr/>
        <a:lstStyle/>
        <a:p>
          <a:r>
            <a:rPr lang="en-US" sz="1100" dirty="0" smtClean="0">
              <a:solidFill>
                <a:srgbClr val="FF0000"/>
              </a:solidFill>
            </a:rPr>
            <a:t>Social Worker Hire</a:t>
          </a:r>
          <a:endParaRPr lang="en-US" sz="1100" dirty="0">
            <a:solidFill>
              <a:srgbClr val="FF0000"/>
            </a:solidFill>
          </a:endParaRPr>
        </a:p>
      </dgm:t>
    </dgm:pt>
    <dgm:pt modelId="{BE73913A-8ED6-6146-9AAA-DF89C80BBFC2}" type="parTrans" cxnId="{D4D1A954-D3B0-3346-92E9-12517F40A624}">
      <dgm:prSet/>
      <dgm:spPr/>
      <dgm:t>
        <a:bodyPr/>
        <a:lstStyle/>
        <a:p>
          <a:endParaRPr lang="en-US"/>
        </a:p>
      </dgm:t>
    </dgm:pt>
    <dgm:pt modelId="{1FA60572-4D58-824B-AD7B-C2031CC4DFF3}" type="sibTrans" cxnId="{D4D1A954-D3B0-3346-92E9-12517F40A624}">
      <dgm:prSet/>
      <dgm:spPr/>
      <dgm:t>
        <a:bodyPr/>
        <a:lstStyle/>
        <a:p>
          <a:endParaRPr lang="en-US"/>
        </a:p>
      </dgm:t>
    </dgm:pt>
    <dgm:pt modelId="{7523B2BC-E3A9-3848-8139-856AE4567A2F}">
      <dgm:prSet phldrT="[Text]" custT="1"/>
      <dgm:spPr/>
      <dgm:t>
        <a:bodyPr/>
        <a:lstStyle/>
        <a:p>
          <a:r>
            <a:rPr lang="en-US" sz="1100" dirty="0" smtClean="0">
              <a:solidFill>
                <a:srgbClr val="FF0000"/>
              </a:solidFill>
            </a:rPr>
            <a:t>Bail/Release Grid Development</a:t>
          </a:r>
          <a:endParaRPr lang="en-US" sz="1100" dirty="0">
            <a:solidFill>
              <a:srgbClr val="FF0000"/>
            </a:solidFill>
          </a:endParaRPr>
        </a:p>
      </dgm:t>
    </dgm:pt>
    <dgm:pt modelId="{B296D4B1-41B7-794C-A1D2-BCA94B5A514F}" type="parTrans" cxnId="{510F318A-5EF9-CA43-8B6A-1AE9202C41FE}">
      <dgm:prSet/>
      <dgm:spPr/>
      <dgm:t>
        <a:bodyPr/>
        <a:lstStyle/>
        <a:p>
          <a:endParaRPr lang="en-US"/>
        </a:p>
      </dgm:t>
    </dgm:pt>
    <dgm:pt modelId="{D85687CA-90CF-A244-8989-BFC7653D6389}" type="sibTrans" cxnId="{510F318A-5EF9-CA43-8B6A-1AE9202C41FE}">
      <dgm:prSet/>
      <dgm:spPr/>
      <dgm:t>
        <a:bodyPr/>
        <a:lstStyle/>
        <a:p>
          <a:endParaRPr lang="en-US"/>
        </a:p>
      </dgm:t>
    </dgm:pt>
    <dgm:pt modelId="{4D2F040A-23B6-FC4B-9DA8-F5403D68BDE0}">
      <dgm:prSet phldrT="[Text]" custT="1"/>
      <dgm:spPr/>
      <dgm:t>
        <a:bodyPr/>
        <a:lstStyle/>
        <a:p>
          <a:r>
            <a:rPr lang="en-US" sz="1100" dirty="0" smtClean="0"/>
            <a:t>Disposition/Sentencing</a:t>
          </a:r>
        </a:p>
      </dgm:t>
    </dgm:pt>
    <dgm:pt modelId="{345379D7-ACA1-5644-80CA-F1DC85BF7247}" type="parTrans" cxnId="{1E6E660A-1B79-5843-83C5-3D91AB4DC3E8}">
      <dgm:prSet/>
      <dgm:spPr/>
      <dgm:t>
        <a:bodyPr/>
        <a:lstStyle/>
        <a:p>
          <a:endParaRPr lang="en-US"/>
        </a:p>
      </dgm:t>
    </dgm:pt>
    <dgm:pt modelId="{1D6D9A0A-B27E-A949-97EA-B48E5716441D}" type="sibTrans" cxnId="{1E6E660A-1B79-5843-83C5-3D91AB4DC3E8}">
      <dgm:prSet/>
      <dgm:spPr/>
      <dgm:t>
        <a:bodyPr/>
        <a:lstStyle/>
        <a:p>
          <a:endParaRPr lang="en-US"/>
        </a:p>
      </dgm:t>
    </dgm:pt>
    <dgm:pt modelId="{363DB0DA-FE84-484F-9650-85FF4DB6FF8B}">
      <dgm:prSet phldrT="[Text]" custT="1"/>
      <dgm:spPr/>
      <dgm:t>
        <a:bodyPr/>
        <a:lstStyle/>
        <a:p>
          <a:r>
            <a:rPr lang="en-US" sz="1100" dirty="0" smtClean="0">
              <a:solidFill>
                <a:srgbClr val="FF0000"/>
              </a:solidFill>
            </a:rPr>
            <a:t>RNR Application</a:t>
          </a:r>
        </a:p>
      </dgm:t>
    </dgm:pt>
    <dgm:pt modelId="{A544CCD2-0F7C-0440-BF55-4F9FCB4D4F1D}" type="parTrans" cxnId="{D28FA1AD-5F92-FE49-851F-362E22C0702C}">
      <dgm:prSet/>
      <dgm:spPr/>
      <dgm:t>
        <a:bodyPr/>
        <a:lstStyle/>
        <a:p>
          <a:endParaRPr lang="en-US"/>
        </a:p>
      </dgm:t>
    </dgm:pt>
    <dgm:pt modelId="{FE3DFB9B-D0E2-BF43-B32C-597D57A446A1}" type="sibTrans" cxnId="{D28FA1AD-5F92-FE49-851F-362E22C0702C}">
      <dgm:prSet/>
      <dgm:spPr/>
      <dgm:t>
        <a:bodyPr/>
        <a:lstStyle/>
        <a:p>
          <a:endParaRPr lang="en-US"/>
        </a:p>
      </dgm:t>
    </dgm:pt>
    <dgm:pt modelId="{8DE0B835-9250-6349-95BE-D4D43029B48B}">
      <dgm:prSet phldrT="[Text]" custT="1"/>
      <dgm:spPr/>
      <dgm:t>
        <a:bodyPr/>
        <a:lstStyle/>
        <a:p>
          <a:r>
            <a:rPr lang="en-US" sz="1100" dirty="0" smtClean="0">
              <a:solidFill>
                <a:srgbClr val="FF0000"/>
              </a:solidFill>
            </a:rPr>
            <a:t>No-Fee Diversion</a:t>
          </a:r>
        </a:p>
      </dgm:t>
    </dgm:pt>
    <dgm:pt modelId="{E6CC139B-DD04-1947-B261-93C3AD69C17B}" type="parTrans" cxnId="{2C844FCC-78A1-254D-BE9F-4A737A448147}">
      <dgm:prSet/>
      <dgm:spPr/>
      <dgm:t>
        <a:bodyPr/>
        <a:lstStyle/>
        <a:p>
          <a:endParaRPr lang="en-US"/>
        </a:p>
      </dgm:t>
    </dgm:pt>
    <dgm:pt modelId="{5B453475-F4D6-A54E-8A74-BD7C2943CFEE}" type="sibTrans" cxnId="{2C844FCC-78A1-254D-BE9F-4A737A448147}">
      <dgm:prSet/>
      <dgm:spPr/>
      <dgm:t>
        <a:bodyPr/>
        <a:lstStyle/>
        <a:p>
          <a:endParaRPr lang="en-US"/>
        </a:p>
      </dgm:t>
    </dgm:pt>
    <dgm:pt modelId="{ED832BF7-939B-6249-8E7B-F8111BB75561}">
      <dgm:prSet phldrT="[Text]"/>
      <dgm:spPr/>
      <dgm:t>
        <a:bodyPr/>
        <a:lstStyle/>
        <a:p>
          <a:r>
            <a:rPr lang="en-US" dirty="0" smtClean="0"/>
            <a:t>Supervision</a:t>
          </a:r>
        </a:p>
      </dgm:t>
    </dgm:pt>
    <dgm:pt modelId="{F6941A55-6C79-FA49-826A-338C30C54A00}" type="parTrans" cxnId="{80BFF627-2262-5349-837A-B91D0CB7FA43}">
      <dgm:prSet/>
      <dgm:spPr/>
      <dgm:t>
        <a:bodyPr/>
        <a:lstStyle/>
        <a:p>
          <a:endParaRPr lang="en-US"/>
        </a:p>
      </dgm:t>
    </dgm:pt>
    <dgm:pt modelId="{A5D95D82-DDC1-5543-8227-E06497179EEB}" type="sibTrans" cxnId="{80BFF627-2262-5349-837A-B91D0CB7FA43}">
      <dgm:prSet/>
      <dgm:spPr/>
      <dgm:t>
        <a:bodyPr/>
        <a:lstStyle/>
        <a:p>
          <a:endParaRPr lang="en-US"/>
        </a:p>
      </dgm:t>
    </dgm:pt>
    <dgm:pt modelId="{7CF0227A-6589-DC45-9346-CCEEB5EE9AF8}">
      <dgm:prSet phldrT="[Text]"/>
      <dgm:spPr/>
      <dgm:t>
        <a:bodyPr/>
        <a:lstStyle/>
        <a:p>
          <a:r>
            <a:rPr lang="en-US" dirty="0" smtClean="0">
              <a:solidFill>
                <a:srgbClr val="FF0000"/>
              </a:solidFill>
            </a:rPr>
            <a:t>RNR Application</a:t>
          </a:r>
        </a:p>
      </dgm:t>
    </dgm:pt>
    <dgm:pt modelId="{5FA93854-2E97-E546-91B6-54DC7FCA1C91}" type="parTrans" cxnId="{0A067CDA-0C0B-DF49-9196-3EBB9D13DBAE}">
      <dgm:prSet/>
      <dgm:spPr/>
      <dgm:t>
        <a:bodyPr/>
        <a:lstStyle/>
        <a:p>
          <a:endParaRPr lang="en-US"/>
        </a:p>
      </dgm:t>
    </dgm:pt>
    <dgm:pt modelId="{C21A2BA3-94DE-3C45-8B6C-4C5CAC00306F}" type="sibTrans" cxnId="{0A067CDA-0C0B-DF49-9196-3EBB9D13DBAE}">
      <dgm:prSet/>
      <dgm:spPr/>
      <dgm:t>
        <a:bodyPr/>
        <a:lstStyle/>
        <a:p>
          <a:endParaRPr lang="en-US"/>
        </a:p>
      </dgm:t>
    </dgm:pt>
    <dgm:pt modelId="{57D0BECD-DDD4-D345-9C31-08968BB5CA33}">
      <dgm:prSet phldrT="[Text]"/>
      <dgm:spPr/>
      <dgm:t>
        <a:bodyPr/>
        <a:lstStyle/>
        <a:p>
          <a:r>
            <a:rPr lang="en-US" dirty="0" smtClean="0"/>
            <a:t>Restructure of Supervision</a:t>
          </a:r>
        </a:p>
      </dgm:t>
    </dgm:pt>
    <dgm:pt modelId="{2B610D45-8A15-E14C-9B82-91156A25029A}" type="parTrans" cxnId="{97FB1C5B-75F5-DB48-BBD6-586CBAE0FA97}">
      <dgm:prSet/>
      <dgm:spPr/>
      <dgm:t>
        <a:bodyPr/>
        <a:lstStyle/>
        <a:p>
          <a:endParaRPr lang="en-US"/>
        </a:p>
      </dgm:t>
    </dgm:pt>
    <dgm:pt modelId="{D5C95EC3-88CE-344D-9A0B-A44F1A7667B3}" type="sibTrans" cxnId="{97FB1C5B-75F5-DB48-BBD6-586CBAE0FA97}">
      <dgm:prSet/>
      <dgm:spPr/>
      <dgm:t>
        <a:bodyPr/>
        <a:lstStyle/>
        <a:p>
          <a:endParaRPr lang="en-US"/>
        </a:p>
      </dgm:t>
    </dgm:pt>
    <dgm:pt modelId="{F94BE532-9761-7B49-9528-4A1D942AA500}">
      <dgm:prSet phldrT="[Text]"/>
      <dgm:spPr/>
      <dgm:t>
        <a:bodyPr/>
        <a:lstStyle/>
        <a:p>
          <a:r>
            <a:rPr lang="en-US" dirty="0" smtClean="0"/>
            <a:t>Training on CCP</a:t>
          </a:r>
        </a:p>
      </dgm:t>
    </dgm:pt>
    <dgm:pt modelId="{246E8EA0-82BD-5E4A-B000-7BEF947F640A}" type="parTrans" cxnId="{CFDC4776-9949-EB4C-8877-5AA633C6E2BD}">
      <dgm:prSet/>
      <dgm:spPr/>
      <dgm:t>
        <a:bodyPr/>
        <a:lstStyle/>
        <a:p>
          <a:endParaRPr lang="en-US"/>
        </a:p>
      </dgm:t>
    </dgm:pt>
    <dgm:pt modelId="{5E76A309-5E33-F144-B167-BCECC804C252}" type="sibTrans" cxnId="{CFDC4776-9949-EB4C-8877-5AA633C6E2BD}">
      <dgm:prSet/>
      <dgm:spPr/>
      <dgm:t>
        <a:bodyPr/>
        <a:lstStyle/>
        <a:p>
          <a:endParaRPr lang="en-US"/>
        </a:p>
      </dgm:t>
    </dgm:pt>
    <dgm:pt modelId="{510F8F67-DC3A-2D47-8FAC-2B2F0ABB9CB4}">
      <dgm:prSet phldrT="[Text]" custT="1"/>
      <dgm:spPr/>
      <dgm:t>
        <a:bodyPr/>
        <a:lstStyle/>
        <a:p>
          <a:r>
            <a:rPr lang="en-US" sz="1100" dirty="0" err="1" smtClean="0"/>
            <a:t>Robo</a:t>
          </a:r>
          <a:r>
            <a:rPr lang="en-US" sz="1100" dirty="0" smtClean="0"/>
            <a:t>-Calling</a:t>
          </a:r>
        </a:p>
      </dgm:t>
    </dgm:pt>
    <dgm:pt modelId="{3BFDEC4D-0D1B-704F-980E-5494D01040C6}" type="parTrans" cxnId="{970B1F80-D693-E448-A575-39BA029AC57E}">
      <dgm:prSet/>
      <dgm:spPr/>
      <dgm:t>
        <a:bodyPr/>
        <a:lstStyle/>
        <a:p>
          <a:endParaRPr lang="en-US"/>
        </a:p>
      </dgm:t>
    </dgm:pt>
    <dgm:pt modelId="{86ABACDC-62CC-C143-AC8F-A75B3FC4E452}" type="sibTrans" cxnId="{970B1F80-D693-E448-A575-39BA029AC57E}">
      <dgm:prSet/>
      <dgm:spPr/>
      <dgm:t>
        <a:bodyPr/>
        <a:lstStyle/>
        <a:p>
          <a:endParaRPr lang="en-US"/>
        </a:p>
      </dgm:t>
    </dgm:pt>
    <dgm:pt modelId="{763226F3-28B9-D742-B8DA-E02B1FB1600A}">
      <dgm:prSet phldrT="[Text]" custT="1"/>
      <dgm:spPr/>
      <dgm:t>
        <a:bodyPr/>
        <a:lstStyle/>
        <a:p>
          <a:r>
            <a:rPr lang="en-US" sz="1100" dirty="0" smtClean="0"/>
            <a:t>MCAT Expansion</a:t>
          </a:r>
          <a:endParaRPr lang="en-US" sz="1100" dirty="0"/>
        </a:p>
      </dgm:t>
    </dgm:pt>
    <dgm:pt modelId="{A99AD4D9-3C26-CF46-95F8-9BE1E006BDA6}" type="parTrans" cxnId="{8E31E286-A804-AC49-A686-5788C59360B7}">
      <dgm:prSet/>
      <dgm:spPr/>
      <dgm:t>
        <a:bodyPr/>
        <a:lstStyle/>
        <a:p>
          <a:endParaRPr lang="en-US"/>
        </a:p>
      </dgm:t>
    </dgm:pt>
    <dgm:pt modelId="{72365737-A8AF-C84E-A190-9E2EFE7F41C0}" type="sibTrans" cxnId="{8E31E286-A804-AC49-A686-5788C59360B7}">
      <dgm:prSet/>
      <dgm:spPr/>
      <dgm:t>
        <a:bodyPr/>
        <a:lstStyle/>
        <a:p>
          <a:endParaRPr lang="en-US"/>
        </a:p>
      </dgm:t>
    </dgm:pt>
    <dgm:pt modelId="{F8C99A39-6188-D341-A292-B678FA909E4D}">
      <dgm:prSet phldrT="[Text]" custT="1"/>
      <dgm:spPr/>
      <dgm:t>
        <a:bodyPr/>
        <a:lstStyle/>
        <a:p>
          <a:r>
            <a:rPr lang="en-US" sz="1100" dirty="0" smtClean="0"/>
            <a:t>Portable Community Resource Room</a:t>
          </a:r>
          <a:endParaRPr lang="en-US" sz="1100" dirty="0"/>
        </a:p>
      </dgm:t>
    </dgm:pt>
    <dgm:pt modelId="{7E03197B-8E6F-4847-8D3E-4A7465A3DC6F}" type="parTrans" cxnId="{89CB92A5-FF9F-F144-A55F-EA0E6FE695FB}">
      <dgm:prSet/>
      <dgm:spPr/>
      <dgm:t>
        <a:bodyPr/>
        <a:lstStyle/>
        <a:p>
          <a:endParaRPr lang="en-US"/>
        </a:p>
      </dgm:t>
    </dgm:pt>
    <dgm:pt modelId="{91CFC50D-0B48-A04C-A0B1-C5381AFDAF15}" type="sibTrans" cxnId="{89CB92A5-FF9F-F144-A55F-EA0E6FE695FB}">
      <dgm:prSet/>
      <dgm:spPr/>
      <dgm:t>
        <a:bodyPr/>
        <a:lstStyle/>
        <a:p>
          <a:endParaRPr lang="en-US"/>
        </a:p>
      </dgm:t>
    </dgm:pt>
    <dgm:pt modelId="{938C677A-8CB4-AE4F-91AF-A7E38F402751}">
      <dgm:prSet phldrT="[Text]" custT="1"/>
      <dgm:spPr/>
      <dgm:t>
        <a:bodyPr/>
        <a:lstStyle/>
        <a:p>
          <a:r>
            <a:rPr lang="en-US" sz="1100" dirty="0" smtClean="0"/>
            <a:t>MH Coordinator</a:t>
          </a:r>
          <a:endParaRPr lang="en-US" sz="1100" dirty="0"/>
        </a:p>
      </dgm:t>
    </dgm:pt>
    <dgm:pt modelId="{88EFC819-6629-2F4E-AA46-AD5613915576}" type="parTrans" cxnId="{A37E568B-7AC0-DB43-BD75-AB5022D5589B}">
      <dgm:prSet/>
      <dgm:spPr/>
      <dgm:t>
        <a:bodyPr/>
        <a:lstStyle/>
        <a:p>
          <a:endParaRPr lang="en-US"/>
        </a:p>
      </dgm:t>
    </dgm:pt>
    <dgm:pt modelId="{1DED3F2F-A086-3147-ACC9-0DA3128CCBCC}" type="sibTrans" cxnId="{A37E568B-7AC0-DB43-BD75-AB5022D5589B}">
      <dgm:prSet/>
      <dgm:spPr/>
      <dgm:t>
        <a:bodyPr/>
        <a:lstStyle/>
        <a:p>
          <a:endParaRPr lang="en-US"/>
        </a:p>
      </dgm:t>
    </dgm:pt>
    <dgm:pt modelId="{64ADCD1F-546A-0449-B862-9C3EF357E707}">
      <dgm:prSet phldrT="[Text]" custT="1"/>
      <dgm:spPr/>
      <dgm:t>
        <a:bodyPr/>
        <a:lstStyle/>
        <a:p>
          <a:r>
            <a:rPr lang="en-US" sz="1100" dirty="0" smtClean="0"/>
            <a:t>Court Reminders</a:t>
          </a:r>
          <a:endParaRPr lang="en-US" sz="1100" dirty="0"/>
        </a:p>
      </dgm:t>
    </dgm:pt>
    <dgm:pt modelId="{704F9398-F6E9-9643-BB08-D17A2031A2EF}" type="parTrans" cxnId="{C75BB1EC-3AD3-E948-8B59-097F0AD9D695}">
      <dgm:prSet/>
      <dgm:spPr/>
      <dgm:t>
        <a:bodyPr/>
        <a:lstStyle/>
        <a:p>
          <a:endParaRPr lang="en-US"/>
        </a:p>
      </dgm:t>
    </dgm:pt>
    <dgm:pt modelId="{821DE30E-5B7D-1B4C-99A3-53E3A40F4546}" type="sibTrans" cxnId="{C75BB1EC-3AD3-E948-8B59-097F0AD9D695}">
      <dgm:prSet/>
      <dgm:spPr/>
      <dgm:t>
        <a:bodyPr/>
        <a:lstStyle/>
        <a:p>
          <a:endParaRPr lang="en-US"/>
        </a:p>
      </dgm:t>
    </dgm:pt>
    <dgm:pt modelId="{CBF31ECD-90A6-4290-A32E-F509EFF9023C}">
      <dgm:prSet phldrT="[Text]" custT="1"/>
      <dgm:spPr/>
      <dgm:t>
        <a:bodyPr/>
        <a:lstStyle/>
        <a:p>
          <a:r>
            <a:rPr lang="en-US" sz="1100" dirty="0" smtClean="0"/>
            <a:t>Appointment Reminders</a:t>
          </a:r>
          <a:endParaRPr lang="en-US" sz="1100" dirty="0"/>
        </a:p>
      </dgm:t>
    </dgm:pt>
    <dgm:pt modelId="{5CC89B28-A316-40BA-A3A1-586E09ADA3FA}" type="parTrans" cxnId="{0558D0C4-53D0-4F19-A013-57E3D90D3B0E}">
      <dgm:prSet/>
      <dgm:spPr/>
      <dgm:t>
        <a:bodyPr/>
        <a:lstStyle/>
        <a:p>
          <a:endParaRPr lang="en-US"/>
        </a:p>
      </dgm:t>
    </dgm:pt>
    <dgm:pt modelId="{340F9A33-2E5D-4C19-9D6A-BE04161B88D1}" type="sibTrans" cxnId="{0558D0C4-53D0-4F19-A013-57E3D90D3B0E}">
      <dgm:prSet/>
      <dgm:spPr/>
      <dgm:t>
        <a:bodyPr/>
        <a:lstStyle/>
        <a:p>
          <a:endParaRPr lang="en-US"/>
        </a:p>
      </dgm:t>
    </dgm:pt>
    <dgm:pt modelId="{A40642E7-3EEE-F244-9D67-4D604B3D18F6}">
      <dgm:prSet phldrT="[Text]" custT="1"/>
      <dgm:spPr/>
      <dgm:t>
        <a:bodyPr/>
        <a:lstStyle/>
        <a:p>
          <a:r>
            <a:rPr lang="en-US" sz="1100" dirty="0" smtClean="0">
              <a:solidFill>
                <a:srgbClr val="FF0000"/>
              </a:solidFill>
            </a:rPr>
            <a:t>RE Toolkit</a:t>
          </a:r>
          <a:endParaRPr lang="en-US" sz="1100" dirty="0">
            <a:solidFill>
              <a:srgbClr val="FF0000"/>
            </a:solidFill>
          </a:endParaRPr>
        </a:p>
      </dgm:t>
    </dgm:pt>
    <dgm:pt modelId="{C5E89B66-FAA5-5741-B1C2-F148EDEE84EF}" type="parTrans" cxnId="{331A6DFD-AD41-C240-BD99-41F8E4EBA944}">
      <dgm:prSet/>
      <dgm:spPr/>
      <dgm:t>
        <a:bodyPr/>
        <a:lstStyle/>
        <a:p>
          <a:endParaRPr lang="en-US"/>
        </a:p>
      </dgm:t>
    </dgm:pt>
    <dgm:pt modelId="{B85B1411-41B4-4145-AB63-61CD85A8BB98}" type="sibTrans" cxnId="{331A6DFD-AD41-C240-BD99-41F8E4EBA944}">
      <dgm:prSet/>
      <dgm:spPr/>
      <dgm:t>
        <a:bodyPr/>
        <a:lstStyle/>
        <a:p>
          <a:endParaRPr lang="en-US"/>
        </a:p>
      </dgm:t>
    </dgm:pt>
    <dgm:pt modelId="{55A1C944-E586-4945-BA4C-1EE9E3A6D5B3}">
      <dgm:prSet phldrT="[Text]" custT="1"/>
      <dgm:spPr/>
      <dgm:t>
        <a:bodyPr/>
        <a:lstStyle/>
        <a:p>
          <a:r>
            <a:rPr lang="en-US" sz="1100" dirty="0" smtClean="0">
              <a:solidFill>
                <a:srgbClr val="FF0000"/>
              </a:solidFill>
            </a:rPr>
            <a:t>RE Toolkit</a:t>
          </a:r>
          <a:endParaRPr lang="en-US" sz="1100" dirty="0">
            <a:solidFill>
              <a:srgbClr val="FF0000"/>
            </a:solidFill>
          </a:endParaRPr>
        </a:p>
      </dgm:t>
    </dgm:pt>
    <dgm:pt modelId="{620BE615-1DE9-E647-9989-7E6E5241618A}" type="parTrans" cxnId="{B750E6FE-98AF-4349-9BC6-006DEEEC33A5}">
      <dgm:prSet/>
      <dgm:spPr/>
      <dgm:t>
        <a:bodyPr/>
        <a:lstStyle/>
        <a:p>
          <a:endParaRPr lang="en-US"/>
        </a:p>
      </dgm:t>
    </dgm:pt>
    <dgm:pt modelId="{9F6539B8-23DA-1642-8B48-EBBA8081FDE4}" type="sibTrans" cxnId="{B750E6FE-98AF-4349-9BC6-006DEEEC33A5}">
      <dgm:prSet/>
      <dgm:spPr/>
      <dgm:t>
        <a:bodyPr/>
        <a:lstStyle/>
        <a:p>
          <a:endParaRPr lang="en-US"/>
        </a:p>
      </dgm:t>
    </dgm:pt>
    <dgm:pt modelId="{8A7AD748-8060-3849-9912-7FB930DF5221}">
      <dgm:prSet phldrT="[Text]" custT="1"/>
      <dgm:spPr/>
      <dgm:t>
        <a:bodyPr/>
        <a:lstStyle/>
        <a:p>
          <a:r>
            <a:rPr lang="en-US" sz="1100" dirty="0" smtClean="0">
              <a:solidFill>
                <a:srgbClr val="FF0000"/>
              </a:solidFill>
            </a:rPr>
            <a:t>RE Toolkit</a:t>
          </a:r>
          <a:endParaRPr lang="en-US" sz="1100" dirty="0">
            <a:solidFill>
              <a:srgbClr val="FF0000"/>
            </a:solidFill>
          </a:endParaRPr>
        </a:p>
      </dgm:t>
    </dgm:pt>
    <dgm:pt modelId="{454CD627-5B00-5143-95D5-CB55BFC903C8}" type="parTrans" cxnId="{4BA4A4E9-F30E-AC46-9A5D-44FC0C345B88}">
      <dgm:prSet/>
      <dgm:spPr/>
      <dgm:t>
        <a:bodyPr/>
        <a:lstStyle/>
        <a:p>
          <a:endParaRPr lang="en-US"/>
        </a:p>
      </dgm:t>
    </dgm:pt>
    <dgm:pt modelId="{D7E3C6C8-9945-C742-B3C0-36AF7888B139}" type="sibTrans" cxnId="{4BA4A4E9-F30E-AC46-9A5D-44FC0C345B88}">
      <dgm:prSet/>
      <dgm:spPr/>
      <dgm:t>
        <a:bodyPr/>
        <a:lstStyle/>
        <a:p>
          <a:endParaRPr lang="en-US"/>
        </a:p>
      </dgm:t>
    </dgm:pt>
    <dgm:pt modelId="{987877BB-7008-7944-BDE7-87B06C99521C}">
      <dgm:prSet phldrT="[Text]" custT="1"/>
      <dgm:spPr/>
      <dgm:t>
        <a:bodyPr/>
        <a:lstStyle/>
        <a:p>
          <a:r>
            <a:rPr lang="en-US" sz="1100" dirty="0" smtClean="0">
              <a:solidFill>
                <a:srgbClr val="FF0000"/>
              </a:solidFill>
            </a:rPr>
            <a:t>RE Toolkit</a:t>
          </a:r>
          <a:endParaRPr lang="en-US" sz="1100" dirty="0">
            <a:solidFill>
              <a:srgbClr val="FF0000"/>
            </a:solidFill>
          </a:endParaRPr>
        </a:p>
      </dgm:t>
    </dgm:pt>
    <dgm:pt modelId="{FD8BCF62-CE44-BD4B-BFB9-3809F8505B4C}" type="parTrans" cxnId="{A0409DD7-95CC-1E4E-90C5-92DE2373EA83}">
      <dgm:prSet/>
      <dgm:spPr/>
      <dgm:t>
        <a:bodyPr/>
        <a:lstStyle/>
        <a:p>
          <a:endParaRPr lang="en-US"/>
        </a:p>
      </dgm:t>
    </dgm:pt>
    <dgm:pt modelId="{1CD8063A-469B-5741-8B8B-3AE955E7081E}" type="sibTrans" cxnId="{A0409DD7-95CC-1E4E-90C5-92DE2373EA83}">
      <dgm:prSet/>
      <dgm:spPr/>
      <dgm:t>
        <a:bodyPr/>
        <a:lstStyle/>
        <a:p>
          <a:endParaRPr lang="en-US"/>
        </a:p>
      </dgm:t>
    </dgm:pt>
    <dgm:pt modelId="{BAD76293-813B-304C-ACC5-8FE5A1E77CF3}">
      <dgm:prSet phldrT="[Text]" custT="1"/>
      <dgm:spPr/>
      <dgm:t>
        <a:bodyPr/>
        <a:lstStyle/>
        <a:p>
          <a:r>
            <a:rPr lang="en-US" sz="1100" dirty="0" smtClean="0">
              <a:solidFill>
                <a:srgbClr val="FF0000"/>
              </a:solidFill>
            </a:rPr>
            <a:t>RE Toolkit</a:t>
          </a:r>
        </a:p>
      </dgm:t>
    </dgm:pt>
    <dgm:pt modelId="{ED7AA3F9-E5BC-6F46-A2C6-000E90EE5883}" type="parTrans" cxnId="{C196A30E-59D0-E847-BD60-095E3D7DCD20}">
      <dgm:prSet/>
      <dgm:spPr/>
      <dgm:t>
        <a:bodyPr/>
        <a:lstStyle/>
        <a:p>
          <a:endParaRPr lang="en-US"/>
        </a:p>
      </dgm:t>
    </dgm:pt>
    <dgm:pt modelId="{8FFB3F41-9890-B640-A9D9-E8993224BC5D}" type="sibTrans" cxnId="{C196A30E-59D0-E847-BD60-095E3D7DCD20}">
      <dgm:prSet/>
      <dgm:spPr/>
      <dgm:t>
        <a:bodyPr/>
        <a:lstStyle/>
        <a:p>
          <a:endParaRPr lang="en-US"/>
        </a:p>
      </dgm:t>
    </dgm:pt>
    <dgm:pt modelId="{BE9FC312-3C0C-F84C-AA5D-7E3E489E262C}">
      <dgm:prSet phldrT="[Text]" custT="1"/>
      <dgm:spPr/>
      <dgm:t>
        <a:bodyPr/>
        <a:lstStyle/>
        <a:p>
          <a:r>
            <a:rPr lang="en-US" sz="1100" dirty="0" smtClean="0">
              <a:solidFill>
                <a:srgbClr val="FF0000"/>
              </a:solidFill>
            </a:rPr>
            <a:t>RE Toolkit</a:t>
          </a:r>
        </a:p>
      </dgm:t>
    </dgm:pt>
    <dgm:pt modelId="{2FD25439-82A2-554E-9C2E-613E76796A3F}" type="parTrans" cxnId="{9C2782F1-4642-D145-8E5C-2E280751C2F5}">
      <dgm:prSet/>
      <dgm:spPr/>
      <dgm:t>
        <a:bodyPr/>
        <a:lstStyle/>
        <a:p>
          <a:endParaRPr lang="en-US"/>
        </a:p>
      </dgm:t>
    </dgm:pt>
    <dgm:pt modelId="{4886285F-F831-9048-9D1F-E54C6D0DA81C}" type="sibTrans" cxnId="{9C2782F1-4642-D145-8E5C-2E280751C2F5}">
      <dgm:prSet/>
      <dgm:spPr/>
      <dgm:t>
        <a:bodyPr/>
        <a:lstStyle/>
        <a:p>
          <a:endParaRPr lang="en-US"/>
        </a:p>
      </dgm:t>
    </dgm:pt>
    <dgm:pt modelId="{4EFCF49F-D732-C140-A51C-728672CD5169}">
      <dgm:prSet phldrT="[Text]"/>
      <dgm:spPr/>
      <dgm:t>
        <a:bodyPr/>
        <a:lstStyle/>
        <a:p>
          <a:r>
            <a:rPr lang="en-US" dirty="0" smtClean="0">
              <a:solidFill>
                <a:srgbClr val="FF0000"/>
              </a:solidFill>
            </a:rPr>
            <a:t>RE Toolkit</a:t>
          </a:r>
        </a:p>
      </dgm:t>
    </dgm:pt>
    <dgm:pt modelId="{5AE52596-2B94-7B43-90FC-0A863291A16A}" type="parTrans" cxnId="{490F670E-CBC0-7248-B3BA-F2A372D18854}">
      <dgm:prSet/>
      <dgm:spPr/>
      <dgm:t>
        <a:bodyPr/>
        <a:lstStyle/>
        <a:p>
          <a:endParaRPr lang="en-US"/>
        </a:p>
      </dgm:t>
    </dgm:pt>
    <dgm:pt modelId="{649A0335-2C32-B344-9022-25AA40916BB3}" type="sibTrans" cxnId="{490F670E-CBC0-7248-B3BA-F2A372D18854}">
      <dgm:prSet/>
      <dgm:spPr/>
      <dgm:t>
        <a:bodyPr/>
        <a:lstStyle/>
        <a:p>
          <a:endParaRPr lang="en-US"/>
        </a:p>
      </dgm:t>
    </dgm:pt>
    <dgm:pt modelId="{C7238892-0E23-D543-A2DE-3B43074AFC2B}" type="pres">
      <dgm:prSet presAssocID="{C4B47A44-08BC-C843-AD3B-FAE0E719C8ED}" presName="Name0" presStyleCnt="0">
        <dgm:presLayoutVars>
          <dgm:dir/>
          <dgm:resizeHandles val="exact"/>
        </dgm:presLayoutVars>
      </dgm:prSet>
      <dgm:spPr/>
      <dgm:t>
        <a:bodyPr/>
        <a:lstStyle/>
        <a:p>
          <a:endParaRPr lang="en-US"/>
        </a:p>
      </dgm:t>
    </dgm:pt>
    <dgm:pt modelId="{40C374F2-3F4F-CD4E-B4D3-F28E5275A43B}" type="pres">
      <dgm:prSet presAssocID="{C4B47A44-08BC-C843-AD3B-FAE0E719C8ED}" presName="fgShape" presStyleLbl="fgShp" presStyleIdx="0" presStyleCnt="1" custAng="179731" custFlipVert="1" custScaleY="8138"/>
      <dgm:spPr/>
      <dgm:t>
        <a:bodyPr/>
        <a:lstStyle/>
        <a:p>
          <a:endParaRPr lang="en-US"/>
        </a:p>
      </dgm:t>
    </dgm:pt>
    <dgm:pt modelId="{15E8BB66-BDFA-AC45-9F07-9202D9D99C42}" type="pres">
      <dgm:prSet presAssocID="{C4B47A44-08BC-C843-AD3B-FAE0E719C8ED}" presName="linComp" presStyleCnt="0"/>
      <dgm:spPr/>
    </dgm:pt>
    <dgm:pt modelId="{B34518F3-3BCA-A341-A503-FF750D865816}" type="pres">
      <dgm:prSet presAssocID="{5940BAE6-9E8A-704D-95A7-85CAE28427D0}" presName="compNode" presStyleCnt="0"/>
      <dgm:spPr/>
    </dgm:pt>
    <dgm:pt modelId="{B5DED03D-7E88-B447-967C-26EAEC396EAB}" type="pres">
      <dgm:prSet presAssocID="{5940BAE6-9E8A-704D-95A7-85CAE28427D0}" presName="bkgdShape" presStyleLbl="node1" presStyleIdx="0" presStyleCnt="7" custLinFactNeighborX="-298" custLinFactNeighborY="-2502"/>
      <dgm:spPr/>
      <dgm:t>
        <a:bodyPr/>
        <a:lstStyle/>
        <a:p>
          <a:endParaRPr lang="en-US"/>
        </a:p>
      </dgm:t>
    </dgm:pt>
    <dgm:pt modelId="{5CF87205-E4DC-DA4D-AC3C-B5F425C98D3B}" type="pres">
      <dgm:prSet presAssocID="{5940BAE6-9E8A-704D-95A7-85CAE28427D0}" presName="nodeTx" presStyleLbl="node1" presStyleIdx="0" presStyleCnt="7">
        <dgm:presLayoutVars>
          <dgm:bulletEnabled val="1"/>
        </dgm:presLayoutVars>
      </dgm:prSet>
      <dgm:spPr/>
      <dgm:t>
        <a:bodyPr/>
        <a:lstStyle/>
        <a:p>
          <a:endParaRPr lang="en-US"/>
        </a:p>
      </dgm:t>
    </dgm:pt>
    <dgm:pt modelId="{5CE58732-0466-AA43-8890-AF81FA9E6DFD}" type="pres">
      <dgm:prSet presAssocID="{5940BAE6-9E8A-704D-95A7-85CAE28427D0}" presName="invisiNode" presStyleLbl="node1" presStyleIdx="0" presStyleCnt="7"/>
      <dgm:spPr/>
    </dgm:pt>
    <dgm:pt modelId="{7B2D181F-1370-F947-A2C6-728751F6DD09}" type="pres">
      <dgm:prSet presAssocID="{5940BAE6-9E8A-704D-95A7-85CAE28427D0}" presName="imagNode" presStyleLbl="fgImgPlace1" presStyleIdx="0" presStyleCnt="7"/>
      <dgm:spPr>
        <a:blipFill>
          <a:blip xmlns:r="http://schemas.openxmlformats.org/officeDocument/2006/relationships" r:embed="rId1" r:link="rId2">
            <a:extLst>
              <a:ext uri="{28A0092B-C50C-407E-A947-70E740481C1C}">
                <a14:useLocalDpi xmlns:a14="http://schemas.microsoft.com/office/drawing/2010/main" val="0"/>
              </a:ext>
            </a:extLst>
          </a:blip>
          <a:srcRect/>
          <a:stretch>
            <a:fillRect l="-54000" r="-54000"/>
          </a:stretch>
        </a:blipFill>
      </dgm:spPr>
      <dgm:t>
        <a:bodyPr/>
        <a:lstStyle/>
        <a:p>
          <a:endParaRPr lang="en-US"/>
        </a:p>
      </dgm:t>
    </dgm:pt>
    <dgm:pt modelId="{8A8504C5-F57D-474B-89F7-513AE610B667}" type="pres">
      <dgm:prSet presAssocID="{4F7A53C2-F711-074F-8F6A-FB66BE03E86A}" presName="sibTrans" presStyleLbl="sibTrans2D1" presStyleIdx="0" presStyleCnt="0"/>
      <dgm:spPr/>
      <dgm:t>
        <a:bodyPr/>
        <a:lstStyle/>
        <a:p>
          <a:endParaRPr lang="en-US"/>
        </a:p>
      </dgm:t>
    </dgm:pt>
    <dgm:pt modelId="{149E9CC8-3475-B048-8AEA-E1E626E548AB}" type="pres">
      <dgm:prSet presAssocID="{9DB19BC8-8D17-A944-B619-8C13CB3A05DC}" presName="compNode" presStyleCnt="0"/>
      <dgm:spPr/>
    </dgm:pt>
    <dgm:pt modelId="{AC688212-D14B-4149-9C64-9390EEA26E87}" type="pres">
      <dgm:prSet presAssocID="{9DB19BC8-8D17-A944-B619-8C13CB3A05DC}" presName="bkgdShape" presStyleLbl="node1" presStyleIdx="1" presStyleCnt="7" custLinFactNeighborX="2380" custLinFactNeighborY="-6838"/>
      <dgm:spPr/>
      <dgm:t>
        <a:bodyPr/>
        <a:lstStyle/>
        <a:p>
          <a:endParaRPr lang="en-US"/>
        </a:p>
      </dgm:t>
    </dgm:pt>
    <dgm:pt modelId="{63B30645-E444-3345-AD48-57E3235B72BF}" type="pres">
      <dgm:prSet presAssocID="{9DB19BC8-8D17-A944-B619-8C13CB3A05DC}" presName="nodeTx" presStyleLbl="node1" presStyleIdx="1" presStyleCnt="7">
        <dgm:presLayoutVars>
          <dgm:bulletEnabled val="1"/>
        </dgm:presLayoutVars>
      </dgm:prSet>
      <dgm:spPr/>
      <dgm:t>
        <a:bodyPr/>
        <a:lstStyle/>
        <a:p>
          <a:endParaRPr lang="en-US"/>
        </a:p>
      </dgm:t>
    </dgm:pt>
    <dgm:pt modelId="{C685B752-6984-944B-A2BF-F016FDE0A60D}" type="pres">
      <dgm:prSet presAssocID="{9DB19BC8-8D17-A944-B619-8C13CB3A05DC}" presName="invisiNode" presStyleLbl="node1" presStyleIdx="1" presStyleCnt="7"/>
      <dgm:spPr/>
    </dgm:pt>
    <dgm:pt modelId="{342FBEC0-C645-3748-955F-1F7EE006AA99}" type="pres">
      <dgm:prSet presAssocID="{9DB19BC8-8D17-A944-B619-8C13CB3A05DC}" presName="imagNode" presStyleLbl="fgImgPlace1" presStyleIdx="1" presStyleCnt="7"/>
      <dgm:spPr>
        <a:blipFill>
          <a:blip xmlns:r="http://schemas.openxmlformats.org/officeDocument/2006/relationships" r:embed="rId3" r:link="rId4">
            <a:extLst>
              <a:ext uri="{28A0092B-C50C-407E-A947-70E740481C1C}">
                <a14:useLocalDpi xmlns:a14="http://schemas.microsoft.com/office/drawing/2010/main" val="0"/>
              </a:ext>
            </a:extLst>
          </a:blip>
          <a:srcRect/>
          <a:stretch>
            <a:fillRect/>
          </a:stretch>
        </a:blipFill>
      </dgm:spPr>
      <dgm:t>
        <a:bodyPr/>
        <a:lstStyle/>
        <a:p>
          <a:endParaRPr lang="en-US"/>
        </a:p>
      </dgm:t>
    </dgm:pt>
    <dgm:pt modelId="{FBB252A7-C753-B54A-95E8-ECE65FCE2A3F}" type="pres">
      <dgm:prSet presAssocID="{CC2FB8ED-AA6C-7444-A702-FAA5D51CCECE}" presName="sibTrans" presStyleLbl="sibTrans2D1" presStyleIdx="0" presStyleCnt="0"/>
      <dgm:spPr/>
      <dgm:t>
        <a:bodyPr/>
        <a:lstStyle/>
        <a:p>
          <a:endParaRPr lang="en-US"/>
        </a:p>
      </dgm:t>
    </dgm:pt>
    <dgm:pt modelId="{75722165-CEB7-9841-9E3F-302F9FF03EC4}" type="pres">
      <dgm:prSet presAssocID="{FA2B1A04-0F55-FF4E-AEC3-BE28180C758E}" presName="compNode" presStyleCnt="0"/>
      <dgm:spPr/>
    </dgm:pt>
    <dgm:pt modelId="{B75F813A-34B3-2F41-94E2-17E80E45E5AB}" type="pres">
      <dgm:prSet presAssocID="{FA2B1A04-0F55-FF4E-AEC3-BE28180C758E}" presName="bkgdShape" presStyleLbl="node1" presStyleIdx="2" presStyleCnt="7"/>
      <dgm:spPr/>
      <dgm:t>
        <a:bodyPr/>
        <a:lstStyle/>
        <a:p>
          <a:endParaRPr lang="en-US"/>
        </a:p>
      </dgm:t>
    </dgm:pt>
    <dgm:pt modelId="{A2669CDE-67C4-3D42-89BE-D6EB4DBED8C9}" type="pres">
      <dgm:prSet presAssocID="{FA2B1A04-0F55-FF4E-AEC3-BE28180C758E}" presName="nodeTx" presStyleLbl="node1" presStyleIdx="2" presStyleCnt="7">
        <dgm:presLayoutVars>
          <dgm:bulletEnabled val="1"/>
        </dgm:presLayoutVars>
      </dgm:prSet>
      <dgm:spPr/>
      <dgm:t>
        <a:bodyPr/>
        <a:lstStyle/>
        <a:p>
          <a:endParaRPr lang="en-US"/>
        </a:p>
      </dgm:t>
    </dgm:pt>
    <dgm:pt modelId="{1D438414-06E1-FA47-AF5E-DE4E9ACDB71B}" type="pres">
      <dgm:prSet presAssocID="{FA2B1A04-0F55-FF4E-AEC3-BE28180C758E}" presName="invisiNode" presStyleLbl="node1" presStyleIdx="2" presStyleCnt="7"/>
      <dgm:spPr/>
    </dgm:pt>
    <dgm:pt modelId="{BE882FFB-E458-DF40-96BB-517B2998C58A}" type="pres">
      <dgm:prSet presAssocID="{FA2B1A04-0F55-FF4E-AEC3-BE28180C758E}" presName="imagNode" presStyleLbl="fgImgPlace1" presStyleIdx="2" presStyleCnt="7"/>
      <dgm:spPr>
        <a:blipFill>
          <a:blip xmlns:r="http://schemas.openxmlformats.org/officeDocument/2006/relationships" r:embed="rId5" r:link="rId6">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84EDD1C6-E5C7-8C45-B1EE-E6DA802177D4}" type="pres">
      <dgm:prSet presAssocID="{DE303389-0142-DC43-849E-1BEC6F911F42}" presName="sibTrans" presStyleLbl="sibTrans2D1" presStyleIdx="0" presStyleCnt="0"/>
      <dgm:spPr/>
      <dgm:t>
        <a:bodyPr/>
        <a:lstStyle/>
        <a:p>
          <a:endParaRPr lang="en-US"/>
        </a:p>
      </dgm:t>
    </dgm:pt>
    <dgm:pt modelId="{F545CFD7-4AC4-964D-B2B9-8265118BE865}" type="pres">
      <dgm:prSet presAssocID="{63E8172E-3F88-E744-970B-D8252E04B1E4}" presName="compNode" presStyleCnt="0"/>
      <dgm:spPr/>
    </dgm:pt>
    <dgm:pt modelId="{200DEC7E-48FF-674E-AF2F-A03A9690B56D}" type="pres">
      <dgm:prSet presAssocID="{63E8172E-3F88-E744-970B-D8252E04B1E4}" presName="bkgdShape" presStyleLbl="node1" presStyleIdx="3" presStyleCnt="7"/>
      <dgm:spPr/>
      <dgm:t>
        <a:bodyPr/>
        <a:lstStyle/>
        <a:p>
          <a:endParaRPr lang="en-US"/>
        </a:p>
      </dgm:t>
    </dgm:pt>
    <dgm:pt modelId="{9AA17E75-9AF5-3649-84D5-0808C4263A1D}" type="pres">
      <dgm:prSet presAssocID="{63E8172E-3F88-E744-970B-D8252E04B1E4}" presName="nodeTx" presStyleLbl="node1" presStyleIdx="3" presStyleCnt="7">
        <dgm:presLayoutVars>
          <dgm:bulletEnabled val="1"/>
        </dgm:presLayoutVars>
      </dgm:prSet>
      <dgm:spPr/>
      <dgm:t>
        <a:bodyPr/>
        <a:lstStyle/>
        <a:p>
          <a:endParaRPr lang="en-US"/>
        </a:p>
      </dgm:t>
    </dgm:pt>
    <dgm:pt modelId="{21ED6F9A-1AFF-7146-B433-7B460E55FC6C}" type="pres">
      <dgm:prSet presAssocID="{63E8172E-3F88-E744-970B-D8252E04B1E4}" presName="invisiNode" presStyleLbl="node1" presStyleIdx="3" presStyleCnt="7"/>
      <dgm:spPr/>
    </dgm:pt>
    <dgm:pt modelId="{DAF73309-CC2A-D54B-8419-35573C26D5B0}" type="pres">
      <dgm:prSet presAssocID="{63E8172E-3F88-E744-970B-D8252E04B1E4}" presName="imagNode" presStyleLbl="fgImgPlace1" presStyleIdx="3" presStyleCnt="7"/>
      <dgm:spPr>
        <a:blipFill>
          <a:blip xmlns:r="http://schemas.openxmlformats.org/officeDocument/2006/relationships" r:embed="rId7" r:link="rId8" cstate="print">
            <a:extLst>
              <a:ext uri="{28A0092B-C50C-407E-A947-70E740481C1C}">
                <a14:useLocalDpi xmlns:a14="http://schemas.microsoft.com/office/drawing/2010/main" val="0"/>
              </a:ext>
            </a:extLst>
          </a:blip>
          <a:srcRect/>
          <a:stretch>
            <a:fillRect l="-61000" r="-61000"/>
          </a:stretch>
        </a:blipFill>
      </dgm:spPr>
      <dgm:t>
        <a:bodyPr/>
        <a:lstStyle/>
        <a:p>
          <a:endParaRPr lang="en-US"/>
        </a:p>
      </dgm:t>
    </dgm:pt>
    <dgm:pt modelId="{8A1D0DC3-9A42-034F-89B2-6206CAD923AB}" type="pres">
      <dgm:prSet presAssocID="{7CE18817-648D-A848-AC00-53CF1702F5D8}" presName="sibTrans" presStyleLbl="sibTrans2D1" presStyleIdx="0" presStyleCnt="0"/>
      <dgm:spPr/>
      <dgm:t>
        <a:bodyPr/>
        <a:lstStyle/>
        <a:p>
          <a:endParaRPr lang="en-US"/>
        </a:p>
      </dgm:t>
    </dgm:pt>
    <dgm:pt modelId="{EBFC3064-3F66-C24C-8800-DDE966853938}" type="pres">
      <dgm:prSet presAssocID="{689FBA5A-EB3F-E348-9022-9C065B221B27}" presName="compNode" presStyleCnt="0"/>
      <dgm:spPr/>
    </dgm:pt>
    <dgm:pt modelId="{A2602178-CF47-8B4E-AE72-145049A604F6}" type="pres">
      <dgm:prSet presAssocID="{689FBA5A-EB3F-E348-9022-9C065B221B27}" presName="bkgdShape" presStyleLbl="node1" presStyleIdx="4" presStyleCnt="7"/>
      <dgm:spPr/>
      <dgm:t>
        <a:bodyPr/>
        <a:lstStyle/>
        <a:p>
          <a:endParaRPr lang="en-US"/>
        </a:p>
      </dgm:t>
    </dgm:pt>
    <dgm:pt modelId="{669B664E-845A-7742-9F34-17A8DC399862}" type="pres">
      <dgm:prSet presAssocID="{689FBA5A-EB3F-E348-9022-9C065B221B27}" presName="nodeTx" presStyleLbl="node1" presStyleIdx="4" presStyleCnt="7">
        <dgm:presLayoutVars>
          <dgm:bulletEnabled val="1"/>
        </dgm:presLayoutVars>
      </dgm:prSet>
      <dgm:spPr/>
      <dgm:t>
        <a:bodyPr/>
        <a:lstStyle/>
        <a:p>
          <a:endParaRPr lang="en-US"/>
        </a:p>
      </dgm:t>
    </dgm:pt>
    <dgm:pt modelId="{C81ADF02-79FD-0142-BECB-992A381B8B8A}" type="pres">
      <dgm:prSet presAssocID="{689FBA5A-EB3F-E348-9022-9C065B221B27}" presName="invisiNode" presStyleLbl="node1" presStyleIdx="4" presStyleCnt="7"/>
      <dgm:spPr/>
    </dgm:pt>
    <dgm:pt modelId="{C13D3ADD-CC3E-E64E-8CF9-67A45C91410E}" type="pres">
      <dgm:prSet presAssocID="{689FBA5A-EB3F-E348-9022-9C065B221B27}" presName="imagNode" presStyleLbl="fgImgPlace1" presStyleIdx="4" presStyleCnt="7"/>
      <dgm:spPr>
        <a:blipFill>
          <a:blip xmlns:r="http://schemas.openxmlformats.org/officeDocument/2006/relationships" r:embed="rId9" r:link="rId10">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37DEA4C9-9916-1C4E-8418-F3401ED65947}" type="pres">
      <dgm:prSet presAssocID="{0139BBEC-6F54-B74B-A7A8-F303CA0E0A37}" presName="sibTrans" presStyleLbl="sibTrans2D1" presStyleIdx="0" presStyleCnt="0"/>
      <dgm:spPr/>
      <dgm:t>
        <a:bodyPr/>
        <a:lstStyle/>
        <a:p>
          <a:endParaRPr lang="en-US"/>
        </a:p>
      </dgm:t>
    </dgm:pt>
    <dgm:pt modelId="{21E87840-9B12-EB4B-9021-E8C738C6702F}" type="pres">
      <dgm:prSet presAssocID="{4D2F040A-23B6-FC4B-9DA8-F5403D68BDE0}" presName="compNode" presStyleCnt="0"/>
      <dgm:spPr/>
    </dgm:pt>
    <dgm:pt modelId="{FD2CF8C4-256A-8A45-98B9-E8555CB16615}" type="pres">
      <dgm:prSet presAssocID="{4D2F040A-23B6-FC4B-9DA8-F5403D68BDE0}" presName="bkgdShape" presStyleLbl="node1" presStyleIdx="5" presStyleCnt="7" custLinFactNeighborY="-2502"/>
      <dgm:spPr/>
      <dgm:t>
        <a:bodyPr/>
        <a:lstStyle/>
        <a:p>
          <a:endParaRPr lang="en-US"/>
        </a:p>
      </dgm:t>
    </dgm:pt>
    <dgm:pt modelId="{D7C30D4E-59D8-6549-8926-75EFC9D40F0A}" type="pres">
      <dgm:prSet presAssocID="{4D2F040A-23B6-FC4B-9DA8-F5403D68BDE0}" presName="nodeTx" presStyleLbl="node1" presStyleIdx="5" presStyleCnt="7">
        <dgm:presLayoutVars>
          <dgm:bulletEnabled val="1"/>
        </dgm:presLayoutVars>
      </dgm:prSet>
      <dgm:spPr/>
      <dgm:t>
        <a:bodyPr/>
        <a:lstStyle/>
        <a:p>
          <a:endParaRPr lang="en-US"/>
        </a:p>
      </dgm:t>
    </dgm:pt>
    <dgm:pt modelId="{782BE949-6A74-BE4C-9EA3-4E2DBFAAD601}" type="pres">
      <dgm:prSet presAssocID="{4D2F040A-23B6-FC4B-9DA8-F5403D68BDE0}" presName="invisiNode" presStyleLbl="node1" presStyleIdx="5" presStyleCnt="7"/>
      <dgm:spPr/>
    </dgm:pt>
    <dgm:pt modelId="{ED8D9C11-5F5F-5141-9E8D-7A9F4F228C5B}" type="pres">
      <dgm:prSet presAssocID="{4D2F040A-23B6-FC4B-9DA8-F5403D68BDE0}" presName="imagNode" presStyleLbl="fgImgPlace1" presStyleIdx="5" presStyleCnt="7"/>
      <dgm:spPr>
        <a:blipFill>
          <a:blip xmlns:r="http://schemas.openxmlformats.org/officeDocument/2006/relationships" r:embed="rId9" r:link="rId10">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EE652523-1199-EB4B-B1C0-F52F8A386431}" type="pres">
      <dgm:prSet presAssocID="{1D6D9A0A-B27E-A949-97EA-B48E5716441D}" presName="sibTrans" presStyleLbl="sibTrans2D1" presStyleIdx="0" presStyleCnt="0"/>
      <dgm:spPr/>
      <dgm:t>
        <a:bodyPr/>
        <a:lstStyle/>
        <a:p>
          <a:endParaRPr lang="en-US"/>
        </a:p>
      </dgm:t>
    </dgm:pt>
    <dgm:pt modelId="{B1F554BA-87B8-4744-A3BF-8A7886B3DDA6}" type="pres">
      <dgm:prSet presAssocID="{ED832BF7-939B-6249-8E7B-F8111BB75561}" presName="compNode" presStyleCnt="0"/>
      <dgm:spPr/>
    </dgm:pt>
    <dgm:pt modelId="{13AC7EE4-CFFE-3541-BC84-C7E1C6F35B77}" type="pres">
      <dgm:prSet presAssocID="{ED832BF7-939B-6249-8E7B-F8111BB75561}" presName="bkgdShape" presStyleLbl="node1" presStyleIdx="6" presStyleCnt="7"/>
      <dgm:spPr/>
      <dgm:t>
        <a:bodyPr/>
        <a:lstStyle/>
        <a:p>
          <a:endParaRPr lang="en-US"/>
        </a:p>
      </dgm:t>
    </dgm:pt>
    <dgm:pt modelId="{54C22567-103F-084B-A62B-A9D48E5C057F}" type="pres">
      <dgm:prSet presAssocID="{ED832BF7-939B-6249-8E7B-F8111BB75561}" presName="nodeTx" presStyleLbl="node1" presStyleIdx="6" presStyleCnt="7">
        <dgm:presLayoutVars>
          <dgm:bulletEnabled val="1"/>
        </dgm:presLayoutVars>
      </dgm:prSet>
      <dgm:spPr/>
      <dgm:t>
        <a:bodyPr/>
        <a:lstStyle/>
        <a:p>
          <a:endParaRPr lang="en-US"/>
        </a:p>
      </dgm:t>
    </dgm:pt>
    <dgm:pt modelId="{17D1A31F-0A19-9A49-911A-125EA6372C43}" type="pres">
      <dgm:prSet presAssocID="{ED832BF7-939B-6249-8E7B-F8111BB75561}" presName="invisiNode" presStyleLbl="node1" presStyleIdx="6" presStyleCnt="7"/>
      <dgm:spPr/>
    </dgm:pt>
    <dgm:pt modelId="{D961F97E-BDB7-6049-B65C-AEA838AE81D1}" type="pres">
      <dgm:prSet presAssocID="{ED832BF7-939B-6249-8E7B-F8111BB75561}" presName="imagNode" presStyleLbl="fgImgPlace1" presStyleIdx="6" presStyleCnt="7"/>
      <dgm:spPr>
        <a:blipFill>
          <a:blip xmlns:r="http://schemas.openxmlformats.org/officeDocument/2006/relationships" r:embed="rId3" r:link="rId4">
            <a:extLst>
              <a:ext uri="{28A0092B-C50C-407E-A947-70E740481C1C}">
                <a14:useLocalDpi xmlns:a14="http://schemas.microsoft.com/office/drawing/2010/main" val="0"/>
              </a:ext>
            </a:extLst>
          </a:blip>
          <a:srcRect/>
          <a:stretch>
            <a:fillRect l="-13000" r="-13000"/>
          </a:stretch>
        </a:blipFill>
      </dgm:spPr>
      <dgm:t>
        <a:bodyPr/>
        <a:lstStyle/>
        <a:p>
          <a:endParaRPr lang="en-US"/>
        </a:p>
      </dgm:t>
    </dgm:pt>
  </dgm:ptLst>
  <dgm:cxnLst>
    <dgm:cxn modelId="{B6F78B0E-F54E-E54B-8152-0D81CA19F212}" srcId="{C4B47A44-08BC-C843-AD3B-FAE0E719C8ED}" destId="{9DB19BC8-8D17-A944-B619-8C13CB3A05DC}" srcOrd="1" destOrd="0" parTransId="{D632FD52-BF9B-F140-961E-707AD5CCC58B}" sibTransId="{CC2FB8ED-AA6C-7444-A702-FAA5D51CCECE}"/>
    <dgm:cxn modelId="{A37E568B-7AC0-DB43-BD75-AB5022D5589B}" srcId="{5940BAE6-9E8A-704D-95A7-85CAE28427D0}" destId="{938C677A-8CB4-AE4F-91AF-A7E38F402751}" srcOrd="5" destOrd="0" parTransId="{88EFC819-6629-2F4E-AA46-AD5613915576}" sibTransId="{1DED3F2F-A086-3147-ACC9-0DA3128CCBCC}"/>
    <dgm:cxn modelId="{C75BB1EC-3AD3-E948-8B59-097F0AD9D695}" srcId="{63E8172E-3F88-E744-970B-D8252E04B1E4}" destId="{64ADCD1F-546A-0449-B862-9C3EF357E707}" srcOrd="4" destOrd="0" parTransId="{704F9398-F6E9-9643-BB08-D17A2031A2EF}" sibTransId="{821DE30E-5B7D-1B4C-99A3-53E3A40F4546}"/>
    <dgm:cxn modelId="{9C2782F1-4642-D145-8E5C-2E280751C2F5}" srcId="{4D2F040A-23B6-FC4B-9DA8-F5403D68BDE0}" destId="{BE9FC312-3C0C-F84C-AA5D-7E3E489E262C}" srcOrd="1" destOrd="0" parTransId="{2FD25439-82A2-554E-9C2E-613E76796A3F}" sibTransId="{4886285F-F831-9048-9D1F-E54C6D0DA81C}"/>
    <dgm:cxn modelId="{46051254-E722-5946-B77D-675458863D91}" srcId="{63E8172E-3F88-E744-970B-D8252E04B1E4}" destId="{5C11DBCA-74DB-B747-80F9-2CD394D9F85A}" srcOrd="2" destOrd="0" parTransId="{C5D4CA68-D73D-4F4F-B7F0-4DCC2D3234DC}" sibTransId="{B47B9F11-C8ED-4244-897C-8E3B3B986F08}"/>
    <dgm:cxn modelId="{D21CA104-C76B-D14D-A813-473F03FFC922}" srcId="{9DB19BC8-8D17-A944-B619-8C13CB3A05DC}" destId="{2CDC7B93-3B30-E942-8B78-1ED9EC12C89E}" srcOrd="2" destOrd="0" parTransId="{81733241-7756-0445-BDC4-3F74116CDB1E}" sibTransId="{5CE1F202-4573-FC4A-A749-B28E0FD3B671}"/>
    <dgm:cxn modelId="{BA00FB59-7B48-6443-A675-2DB6DD2CF807}" type="presOf" srcId="{ED832BF7-939B-6249-8E7B-F8111BB75561}" destId="{13AC7EE4-CFFE-3541-BC84-C7E1C6F35B77}" srcOrd="0" destOrd="0" presId="urn:microsoft.com/office/officeart/2005/8/layout/hList7"/>
    <dgm:cxn modelId="{80BFF627-2262-5349-837A-B91D0CB7FA43}" srcId="{C4B47A44-08BC-C843-AD3B-FAE0E719C8ED}" destId="{ED832BF7-939B-6249-8E7B-F8111BB75561}" srcOrd="6" destOrd="0" parTransId="{F6941A55-6C79-FA49-826A-338C30C54A00}" sibTransId="{A5D95D82-DDC1-5543-8227-E06497179EEB}"/>
    <dgm:cxn modelId="{10755636-B1F8-3345-A883-DD8410FFBD6C}" type="presOf" srcId="{E18D50F1-5D3E-3649-A90E-EDCF61714A08}" destId="{669B664E-845A-7742-9F34-17A8DC399862}" srcOrd="1" destOrd="3" presId="urn:microsoft.com/office/officeart/2005/8/layout/hList7"/>
    <dgm:cxn modelId="{3487B1DD-C49F-B843-9B58-9C4E0A88A20B}" type="presOf" srcId="{BF096D9D-E7ED-344F-8EDB-26274965ABA5}" destId="{5CF87205-E4DC-DA4D-AC3C-B5F425C98D3B}" srcOrd="1" destOrd="4" presId="urn:microsoft.com/office/officeart/2005/8/layout/hList7"/>
    <dgm:cxn modelId="{CF103F9B-3BB7-DE4A-9B70-791872AE6C0E}" type="presOf" srcId="{57D0BECD-DDD4-D345-9C31-08968BB5CA33}" destId="{13AC7EE4-CFFE-3541-BC84-C7E1C6F35B77}" srcOrd="0" destOrd="3" presId="urn:microsoft.com/office/officeart/2005/8/layout/hList7"/>
    <dgm:cxn modelId="{9C0F55BC-2727-8C4E-B73E-483D85B8BAB7}" type="presOf" srcId="{510F8F67-DC3A-2D47-8FAC-2B2F0ABB9CB4}" destId="{A2602178-CF47-8B4E-AE72-145049A604F6}" srcOrd="0" destOrd="5" presId="urn:microsoft.com/office/officeart/2005/8/layout/hList7"/>
    <dgm:cxn modelId="{8FB96FDA-8E03-C148-A6B9-36B9E0269A14}" type="presOf" srcId="{64ADCD1F-546A-0449-B862-9C3EF357E707}" destId="{200DEC7E-48FF-674E-AF2F-A03A9690B56D}" srcOrd="0" destOrd="5" presId="urn:microsoft.com/office/officeart/2005/8/layout/hList7"/>
    <dgm:cxn modelId="{B1E3EED0-0810-2146-B3EB-FC5E976094C1}" type="presOf" srcId="{CF3C309B-8B4B-5C43-85FE-D0D947A93DF2}" destId="{5CF87205-E4DC-DA4D-AC3C-B5F425C98D3B}" srcOrd="1" destOrd="1" presId="urn:microsoft.com/office/officeart/2005/8/layout/hList7"/>
    <dgm:cxn modelId="{5BCA0A38-46A1-CB4F-9D97-9BE368BC7C1E}" type="presOf" srcId="{E18D50F1-5D3E-3649-A90E-EDCF61714A08}" destId="{A2602178-CF47-8B4E-AE72-145049A604F6}" srcOrd="0" destOrd="3" presId="urn:microsoft.com/office/officeart/2005/8/layout/hList7"/>
    <dgm:cxn modelId="{BB29C8E2-FBBF-A14A-9A4D-D59793851335}" type="presOf" srcId="{4EFCF49F-D732-C140-A51C-728672CD5169}" destId="{54C22567-103F-084B-A62B-A9D48E5C057F}" srcOrd="1" destOrd="2" presId="urn:microsoft.com/office/officeart/2005/8/layout/hList7"/>
    <dgm:cxn modelId="{B750E6FE-98AF-4349-9BC6-006DEEEC33A5}" srcId="{9DB19BC8-8D17-A944-B619-8C13CB3A05DC}" destId="{55A1C944-E586-4945-BA4C-1EE9E3A6D5B3}" srcOrd="1" destOrd="0" parTransId="{620BE615-1DE9-E647-9989-7E6E5241618A}" sibTransId="{9F6539B8-23DA-1642-8B48-EBBA8081FDE4}"/>
    <dgm:cxn modelId="{928AD857-FD3F-7E49-8C07-0938AA5926B1}" type="presOf" srcId="{64ADCD1F-546A-0449-B862-9C3EF357E707}" destId="{9AA17E75-9AF5-3649-84D5-0808C4263A1D}" srcOrd="1" destOrd="5" presId="urn:microsoft.com/office/officeart/2005/8/layout/hList7"/>
    <dgm:cxn modelId="{3C2BBEA9-C1BA-7346-865F-78EDB1922D6F}" type="presOf" srcId="{57D0BECD-DDD4-D345-9C31-08968BB5CA33}" destId="{54C22567-103F-084B-A62B-A9D48E5C057F}" srcOrd="1" destOrd="3" presId="urn:microsoft.com/office/officeart/2005/8/layout/hList7"/>
    <dgm:cxn modelId="{9A26EE79-90E8-EA48-8110-6910405B96A1}" type="presOf" srcId="{5ECE2CE4-2A64-BF4A-912E-8407301618F3}" destId="{A2602178-CF47-8B4E-AE72-145049A604F6}" srcOrd="0" destOrd="1" presId="urn:microsoft.com/office/officeart/2005/8/layout/hList7"/>
    <dgm:cxn modelId="{FDDA8BDA-D05C-E74F-AF93-48EE880B5CB8}" srcId="{5940BAE6-9E8A-704D-95A7-85CAE28427D0}" destId="{CF3C309B-8B4B-5C43-85FE-D0D947A93DF2}" srcOrd="0" destOrd="0" parTransId="{E2123B5A-43DE-BF4F-B9D0-3E2DC29881C3}" sibTransId="{B61BBF68-C7A3-AA49-A34D-FFE7F3D84787}"/>
    <dgm:cxn modelId="{078A552A-CF61-8A46-925E-CF73FA8D8B7E}" type="presOf" srcId="{CEAE9451-67B6-164E-A411-07D79BD2BE7D}" destId="{B75F813A-34B3-2F41-94E2-17E80E45E5AB}" srcOrd="0" destOrd="1" presId="urn:microsoft.com/office/officeart/2005/8/layout/hList7"/>
    <dgm:cxn modelId="{33210A5D-D484-8845-81EB-7846985851F1}" srcId="{C4B47A44-08BC-C843-AD3B-FAE0E719C8ED}" destId="{63E8172E-3F88-E744-970B-D8252E04B1E4}" srcOrd="3" destOrd="0" parTransId="{40A2AC37-DB18-074A-9072-FBA398E54501}" sibTransId="{7CE18817-648D-A848-AC00-53CF1702F5D8}"/>
    <dgm:cxn modelId="{D11A8CDB-4B93-F543-8A80-8879F4ACDF29}" type="presOf" srcId="{987877BB-7008-7944-BDE7-87B06C99521C}" destId="{9AA17E75-9AF5-3649-84D5-0808C4263A1D}" srcOrd="1" destOrd="2" presId="urn:microsoft.com/office/officeart/2005/8/layout/hList7"/>
    <dgm:cxn modelId="{0A067CDA-0C0B-DF49-9196-3EBB9D13DBAE}" srcId="{ED832BF7-939B-6249-8E7B-F8111BB75561}" destId="{7CF0227A-6589-DC45-9346-CCEEB5EE9AF8}" srcOrd="0" destOrd="0" parTransId="{5FA93854-2E97-E546-91B6-54DC7FCA1C91}" sibTransId="{C21A2BA3-94DE-3C45-8B6C-4C5CAC00306F}"/>
    <dgm:cxn modelId="{DFEBEEAB-C9EC-BD44-8540-562D38A7AA02}" type="presOf" srcId="{B2D7CA6B-DE63-7442-89F4-ED962ABB9027}" destId="{B75F813A-34B3-2F41-94E2-17E80E45E5AB}" srcOrd="0" destOrd="3" presId="urn:microsoft.com/office/officeart/2005/8/layout/hList7"/>
    <dgm:cxn modelId="{F164BC3D-B549-A845-9A49-95EFE70141EC}" type="presOf" srcId="{7523B2BC-E3A9-3848-8139-856AE4567A2F}" destId="{9AA17E75-9AF5-3649-84D5-0808C4263A1D}" srcOrd="1" destOrd="4" presId="urn:microsoft.com/office/officeart/2005/8/layout/hList7"/>
    <dgm:cxn modelId="{CFF2E5AE-650E-3948-85A2-EC616FFC8A93}" type="presOf" srcId="{5940BAE6-9E8A-704D-95A7-85CAE28427D0}" destId="{B5DED03D-7E88-B447-967C-26EAEC396EAB}" srcOrd="0" destOrd="0" presId="urn:microsoft.com/office/officeart/2005/8/layout/hList7"/>
    <dgm:cxn modelId="{9B0C9237-5611-5341-B7C4-965F5520F193}" type="presOf" srcId="{689FBA5A-EB3F-E348-9022-9C065B221B27}" destId="{669B664E-845A-7742-9F34-17A8DC399862}" srcOrd="1" destOrd="0" presId="urn:microsoft.com/office/officeart/2005/8/layout/hList7"/>
    <dgm:cxn modelId="{C56DD584-58BC-794C-8222-F4D2D5383C24}" type="presOf" srcId="{B2D7CA6B-DE63-7442-89F4-ED962ABB9027}" destId="{A2669CDE-67C4-3D42-89BE-D6EB4DBED8C9}" srcOrd="1" destOrd="3" presId="urn:microsoft.com/office/officeart/2005/8/layout/hList7"/>
    <dgm:cxn modelId="{FA46FF4D-3BE0-EF41-9710-83E28E26A59D}" type="presOf" srcId="{55A1C944-E586-4945-BA4C-1EE9E3A6D5B3}" destId="{AC688212-D14B-4149-9C64-9390EEA26E87}" srcOrd="0" destOrd="2" presId="urn:microsoft.com/office/officeart/2005/8/layout/hList7"/>
    <dgm:cxn modelId="{510F318A-5EF9-CA43-8B6A-1AE9202C41FE}" srcId="{63E8172E-3F88-E744-970B-D8252E04B1E4}" destId="{7523B2BC-E3A9-3848-8139-856AE4567A2F}" srcOrd="3" destOrd="0" parTransId="{B296D4B1-41B7-794C-A1D2-BCA94B5A514F}" sibTransId="{D85687CA-90CF-A244-8989-BFC7653D6389}"/>
    <dgm:cxn modelId="{6CB7A2B3-16C5-E844-BAD7-53E82B1E6DE0}" type="presOf" srcId="{BAD76293-813B-304C-ACC5-8FE5A1E77CF3}" destId="{A2602178-CF47-8B4E-AE72-145049A604F6}" srcOrd="0" destOrd="2" presId="urn:microsoft.com/office/officeart/2005/8/layout/hList7"/>
    <dgm:cxn modelId="{5859DEE3-F53C-6749-BEFF-5EFF20CCB595}" type="presOf" srcId="{987877BB-7008-7944-BDE7-87B06C99521C}" destId="{200DEC7E-48FF-674E-AF2F-A03A9690B56D}" srcOrd="0" destOrd="2" presId="urn:microsoft.com/office/officeart/2005/8/layout/hList7"/>
    <dgm:cxn modelId="{05938CF0-3948-BF4F-B416-D4F3E2D272E4}" type="presOf" srcId="{4EFCF49F-D732-C140-A51C-728672CD5169}" destId="{13AC7EE4-CFFE-3541-BC84-C7E1C6F35B77}" srcOrd="0" destOrd="2" presId="urn:microsoft.com/office/officeart/2005/8/layout/hList7"/>
    <dgm:cxn modelId="{331A6DFD-AD41-C240-BD99-41F8E4EBA944}" srcId="{5940BAE6-9E8A-704D-95A7-85CAE28427D0}" destId="{A40642E7-3EEE-F244-9D67-4D604B3D18F6}" srcOrd="1" destOrd="0" parTransId="{C5E89B66-FAA5-5741-B1C2-F148EDEE84EF}" sibTransId="{B85B1411-41B4-4145-AB63-61CD85A8BB98}"/>
    <dgm:cxn modelId="{0558D0C4-53D0-4F19-A013-57E3D90D3B0E}" srcId="{FA2B1A04-0F55-FF4E-AEC3-BE28180C758E}" destId="{CBF31ECD-90A6-4290-A32E-F509EFF9023C}" srcOrd="3" destOrd="0" parTransId="{5CC89B28-A316-40BA-A3A1-586E09ADA3FA}" sibTransId="{340F9A33-2E5D-4C19-9D6A-BE04161B88D1}"/>
    <dgm:cxn modelId="{D09B7FC8-8B6F-104F-BA44-99D44882D376}" type="presOf" srcId="{2CAD4714-BDB8-744D-A3A9-057B63A5A19C}" destId="{200DEC7E-48FF-674E-AF2F-A03A9690B56D}" srcOrd="0" destOrd="1" presId="urn:microsoft.com/office/officeart/2005/8/layout/hList7"/>
    <dgm:cxn modelId="{0A7CFB64-51D5-D148-A355-D0875E865147}" type="presOf" srcId="{7CF0227A-6589-DC45-9346-CCEEB5EE9AF8}" destId="{13AC7EE4-CFFE-3541-BC84-C7E1C6F35B77}" srcOrd="0" destOrd="1" presId="urn:microsoft.com/office/officeart/2005/8/layout/hList7"/>
    <dgm:cxn modelId="{CFDC4776-9949-EB4C-8877-5AA633C6E2BD}" srcId="{ED832BF7-939B-6249-8E7B-F8111BB75561}" destId="{F94BE532-9761-7B49-9528-4A1D942AA500}" srcOrd="3" destOrd="0" parTransId="{246E8EA0-82BD-5E4A-B000-7BEF947F640A}" sibTransId="{5E76A309-5E33-F144-B167-BCECC804C252}"/>
    <dgm:cxn modelId="{8492BF4E-C00D-CE45-B7A4-4C1AB8B8FF17}" type="presOf" srcId="{2CDC7B93-3B30-E942-8B78-1ED9EC12C89E}" destId="{63B30645-E444-3345-AD48-57E3235B72BF}" srcOrd="1" destOrd="3" presId="urn:microsoft.com/office/officeart/2005/8/layout/hList7"/>
    <dgm:cxn modelId="{16793880-7185-D642-B944-22A1BE065513}" type="presOf" srcId="{8DE0B835-9250-6349-95BE-D4D43029B48B}" destId="{A2602178-CF47-8B4E-AE72-145049A604F6}" srcOrd="0" destOrd="4" presId="urn:microsoft.com/office/officeart/2005/8/layout/hList7"/>
    <dgm:cxn modelId="{2C844FCC-78A1-254D-BE9F-4A737A448147}" srcId="{689FBA5A-EB3F-E348-9022-9C065B221B27}" destId="{8DE0B835-9250-6349-95BE-D4D43029B48B}" srcOrd="3" destOrd="0" parTransId="{E6CC139B-DD04-1947-B261-93C3AD69C17B}" sibTransId="{5B453475-F4D6-A54E-8A74-BD7C2943CFEE}"/>
    <dgm:cxn modelId="{ED09FEFB-5BC2-9441-AC79-5377EF9AAE83}" type="presOf" srcId="{FA2B1A04-0F55-FF4E-AEC3-BE28180C758E}" destId="{A2669CDE-67C4-3D42-89BE-D6EB4DBED8C9}" srcOrd="1" destOrd="0" presId="urn:microsoft.com/office/officeart/2005/8/layout/hList7"/>
    <dgm:cxn modelId="{AF74FD90-00AA-3449-9437-1EAB79ABA56D}" type="presOf" srcId="{5ECE2CE4-2A64-BF4A-912E-8407301618F3}" destId="{669B664E-845A-7742-9F34-17A8DC399862}" srcOrd="1" destOrd="1" presId="urn:microsoft.com/office/officeart/2005/8/layout/hList7"/>
    <dgm:cxn modelId="{844FD98C-C33A-C04B-B6D2-B4D571BBE3AD}" type="presOf" srcId="{A40642E7-3EEE-F244-9D67-4D604B3D18F6}" destId="{5CF87205-E4DC-DA4D-AC3C-B5F425C98D3B}" srcOrd="1" destOrd="2" presId="urn:microsoft.com/office/officeart/2005/8/layout/hList7"/>
    <dgm:cxn modelId="{7EF3A38C-6981-C649-BF7A-BE188692EFBD}" type="presOf" srcId="{8A7AD748-8060-3849-9912-7FB930DF5221}" destId="{B75F813A-34B3-2F41-94E2-17E80E45E5AB}" srcOrd="0" destOrd="2" presId="urn:microsoft.com/office/officeart/2005/8/layout/hList7"/>
    <dgm:cxn modelId="{5BB96EC0-DFA2-9042-BBFF-A5439D596D3C}" type="presOf" srcId="{CC2FB8ED-AA6C-7444-A702-FAA5D51CCECE}" destId="{FBB252A7-C753-B54A-95E8-ECE65FCE2A3F}" srcOrd="0" destOrd="0" presId="urn:microsoft.com/office/officeart/2005/8/layout/hList7"/>
    <dgm:cxn modelId="{E7173895-4801-D84A-B832-1FC47B0CAF3B}" type="presOf" srcId="{5C7B010D-5BBD-E946-8971-27B6F102F8CA}" destId="{63B30645-E444-3345-AD48-57E3235B72BF}" srcOrd="1" destOrd="1" presId="urn:microsoft.com/office/officeart/2005/8/layout/hList7"/>
    <dgm:cxn modelId="{2F38106F-ADB5-E148-9134-2F60916BE137}" type="presOf" srcId="{5C11DBCA-74DB-B747-80F9-2CD394D9F85A}" destId="{200DEC7E-48FF-674E-AF2F-A03A9690B56D}" srcOrd="0" destOrd="3" presId="urn:microsoft.com/office/officeart/2005/8/layout/hList7"/>
    <dgm:cxn modelId="{30288AF8-3CDC-A145-86AA-37E3EC79635D}" type="presOf" srcId="{9DB19BC8-8D17-A944-B619-8C13CB3A05DC}" destId="{AC688212-D14B-4149-9C64-9390EEA26E87}" srcOrd="0" destOrd="0" presId="urn:microsoft.com/office/officeart/2005/8/layout/hList7"/>
    <dgm:cxn modelId="{8E31E286-A804-AC49-A686-5788C59360B7}" srcId="{5940BAE6-9E8A-704D-95A7-85CAE28427D0}" destId="{763226F3-28B9-D742-B8DA-E02B1FB1600A}" srcOrd="4" destOrd="0" parTransId="{A99AD4D9-3C26-CF46-95F8-9BE1E006BDA6}" sibTransId="{72365737-A8AF-C84E-A190-9E2EFE7F41C0}"/>
    <dgm:cxn modelId="{3622AC6D-5253-2C41-979F-23D9F09A573E}" type="presOf" srcId="{5C7B010D-5BBD-E946-8971-27B6F102F8CA}" destId="{AC688212-D14B-4149-9C64-9390EEA26E87}" srcOrd="0" destOrd="1" presId="urn:microsoft.com/office/officeart/2005/8/layout/hList7"/>
    <dgm:cxn modelId="{49D0280A-D6F1-2D4A-9E93-489BB2464B5E}" type="presOf" srcId="{7CF0227A-6589-DC45-9346-CCEEB5EE9AF8}" destId="{54C22567-103F-084B-A62B-A9D48E5C057F}" srcOrd="1" destOrd="1" presId="urn:microsoft.com/office/officeart/2005/8/layout/hList7"/>
    <dgm:cxn modelId="{9A8C33FE-2FC5-0640-982F-9E00869A30F2}" type="presOf" srcId="{4D2F040A-23B6-FC4B-9DA8-F5403D68BDE0}" destId="{FD2CF8C4-256A-8A45-98B9-E8555CB16615}" srcOrd="0" destOrd="0" presId="urn:microsoft.com/office/officeart/2005/8/layout/hList7"/>
    <dgm:cxn modelId="{08995851-9DEE-2B45-887B-C3E5A93E7C03}" type="presOf" srcId="{763226F3-28B9-D742-B8DA-E02B1FB1600A}" destId="{B5DED03D-7E88-B447-967C-26EAEC396EAB}" srcOrd="0" destOrd="5" presId="urn:microsoft.com/office/officeart/2005/8/layout/hList7"/>
    <dgm:cxn modelId="{EE8BB253-FBBB-3348-869E-837DACE25F98}" type="presOf" srcId="{63E8172E-3F88-E744-970B-D8252E04B1E4}" destId="{200DEC7E-48FF-674E-AF2F-A03A9690B56D}" srcOrd="0" destOrd="0" presId="urn:microsoft.com/office/officeart/2005/8/layout/hList7"/>
    <dgm:cxn modelId="{C45332A2-68D9-5341-8F1D-2724DB708950}" srcId="{C4B47A44-08BC-C843-AD3B-FAE0E719C8ED}" destId="{5940BAE6-9E8A-704D-95A7-85CAE28427D0}" srcOrd="0" destOrd="0" parTransId="{C54CDE2F-BE04-1F49-9857-0AD295539646}" sibTransId="{4F7A53C2-F711-074F-8F6A-FB66BE03E86A}"/>
    <dgm:cxn modelId="{E96EFE70-37CF-1245-865A-C7A8C7ABA396}" type="presOf" srcId="{BAD76293-813B-304C-ACC5-8FE5A1E77CF3}" destId="{669B664E-845A-7742-9F34-17A8DC399862}" srcOrd="1" destOrd="2" presId="urn:microsoft.com/office/officeart/2005/8/layout/hList7"/>
    <dgm:cxn modelId="{4F1B7012-F9F5-0848-981C-690AE91A0302}" type="presOf" srcId="{BE9FC312-3C0C-F84C-AA5D-7E3E489E262C}" destId="{D7C30D4E-59D8-6549-8926-75EFC9D40F0A}" srcOrd="1" destOrd="2" presId="urn:microsoft.com/office/officeart/2005/8/layout/hList7"/>
    <dgm:cxn modelId="{D4D1A954-D3B0-3346-92E9-12517F40A624}" srcId="{FA2B1A04-0F55-FF4E-AEC3-BE28180C758E}" destId="{B2D7CA6B-DE63-7442-89F4-ED962ABB9027}" srcOrd="2" destOrd="0" parTransId="{BE73913A-8ED6-6146-9AAA-DF89C80BBFC2}" sibTransId="{1FA60572-4D58-824B-AD7B-C2031CC4DFF3}"/>
    <dgm:cxn modelId="{42211D21-D0F5-5945-BD9B-89AFA4AB352B}" type="presOf" srcId="{ED832BF7-939B-6249-8E7B-F8111BB75561}" destId="{54C22567-103F-084B-A62B-A9D48E5C057F}" srcOrd="1" destOrd="0" presId="urn:microsoft.com/office/officeart/2005/8/layout/hList7"/>
    <dgm:cxn modelId="{953FA66D-FA06-734D-AD93-8C8B56E0BB7E}" type="presOf" srcId="{F8C99A39-6188-D341-A292-B678FA909E4D}" destId="{5CF87205-E4DC-DA4D-AC3C-B5F425C98D3B}" srcOrd="1" destOrd="7" presId="urn:microsoft.com/office/officeart/2005/8/layout/hList7"/>
    <dgm:cxn modelId="{490F670E-CBC0-7248-B3BA-F2A372D18854}" srcId="{ED832BF7-939B-6249-8E7B-F8111BB75561}" destId="{4EFCF49F-D732-C140-A51C-728672CD5169}" srcOrd="1" destOrd="0" parTransId="{5AE52596-2B94-7B43-90FC-0A863291A16A}" sibTransId="{649A0335-2C32-B344-9022-25AA40916BB3}"/>
    <dgm:cxn modelId="{DB76DB76-119C-A74B-8570-0C144BDCD093}" type="presOf" srcId="{55A1C944-E586-4945-BA4C-1EE9E3A6D5B3}" destId="{63B30645-E444-3345-AD48-57E3235B72BF}" srcOrd="1" destOrd="2" presId="urn:microsoft.com/office/officeart/2005/8/layout/hList7"/>
    <dgm:cxn modelId="{DBADB073-98B0-DB47-9DFB-222592EE4C94}" type="presOf" srcId="{0139BBEC-6F54-B74B-A7A8-F303CA0E0A37}" destId="{37DEA4C9-9916-1C4E-8418-F3401ED65947}" srcOrd="0" destOrd="0" presId="urn:microsoft.com/office/officeart/2005/8/layout/hList7"/>
    <dgm:cxn modelId="{65E0CD0F-48C7-1146-9575-E9F74982CD4A}" type="presOf" srcId="{E17E5AB4-FE42-FE43-896B-29B163197A55}" destId="{5CF87205-E4DC-DA4D-AC3C-B5F425C98D3B}" srcOrd="1" destOrd="3" presId="urn:microsoft.com/office/officeart/2005/8/layout/hList7"/>
    <dgm:cxn modelId="{97FB1C5B-75F5-DB48-BBD6-586CBAE0FA97}" srcId="{ED832BF7-939B-6249-8E7B-F8111BB75561}" destId="{57D0BECD-DDD4-D345-9C31-08968BB5CA33}" srcOrd="2" destOrd="0" parTransId="{2B610D45-8A15-E14C-9B82-91156A25029A}" sibTransId="{D5C95EC3-88CE-344D-9A0B-A44F1A7667B3}"/>
    <dgm:cxn modelId="{81ABFD6F-721B-684C-9602-E7B1A4BB24B3}" type="presOf" srcId="{363DB0DA-FE84-484F-9650-85FF4DB6FF8B}" destId="{D7C30D4E-59D8-6549-8926-75EFC9D40F0A}" srcOrd="1" destOrd="1" presId="urn:microsoft.com/office/officeart/2005/8/layout/hList7"/>
    <dgm:cxn modelId="{A0409DD7-95CC-1E4E-90C5-92DE2373EA83}" srcId="{63E8172E-3F88-E744-970B-D8252E04B1E4}" destId="{987877BB-7008-7944-BDE7-87B06C99521C}" srcOrd="1" destOrd="0" parTransId="{FD8BCF62-CE44-BD4B-BFB9-3809F8505B4C}" sibTransId="{1CD8063A-469B-5741-8B8B-3AE955E7081E}"/>
    <dgm:cxn modelId="{C196A30E-59D0-E847-BD60-095E3D7DCD20}" srcId="{689FBA5A-EB3F-E348-9022-9C065B221B27}" destId="{BAD76293-813B-304C-ACC5-8FE5A1E77CF3}" srcOrd="1" destOrd="0" parTransId="{ED7AA3F9-E5BC-6F46-A2C6-000E90EE5883}" sibTransId="{8FFB3F41-9890-B640-A9D9-E8993224BC5D}"/>
    <dgm:cxn modelId="{5FC92F9C-9E42-A74E-80E8-32775E6A1B92}" type="presOf" srcId="{CF3C309B-8B4B-5C43-85FE-D0D947A93DF2}" destId="{B5DED03D-7E88-B447-967C-26EAEC396EAB}" srcOrd="0" destOrd="1" presId="urn:microsoft.com/office/officeart/2005/8/layout/hList7"/>
    <dgm:cxn modelId="{EA834A04-80BB-BE44-91A7-232ECC77BEBD}" type="presOf" srcId="{4F7A53C2-F711-074F-8F6A-FB66BE03E86A}" destId="{8A8504C5-F57D-474B-89F7-513AE610B667}" srcOrd="0" destOrd="0" presId="urn:microsoft.com/office/officeart/2005/8/layout/hList7"/>
    <dgm:cxn modelId="{1EAC6F52-A89D-4D41-9A74-E46B512DC205}" type="presOf" srcId="{9DB19BC8-8D17-A944-B619-8C13CB3A05DC}" destId="{63B30645-E444-3345-AD48-57E3235B72BF}" srcOrd="1" destOrd="0" presId="urn:microsoft.com/office/officeart/2005/8/layout/hList7"/>
    <dgm:cxn modelId="{809A9402-674B-734B-895F-64DB0BDB8B18}" type="presOf" srcId="{1D6D9A0A-B27E-A949-97EA-B48E5716441D}" destId="{EE652523-1199-EB4B-B1C0-F52F8A386431}" srcOrd="0" destOrd="0" presId="urn:microsoft.com/office/officeart/2005/8/layout/hList7"/>
    <dgm:cxn modelId="{D4AC57D9-DEEF-C74F-ADE8-81865FFDB41B}" type="presOf" srcId="{63E8172E-3F88-E744-970B-D8252E04B1E4}" destId="{9AA17E75-9AF5-3649-84D5-0808C4263A1D}" srcOrd="1" destOrd="0" presId="urn:microsoft.com/office/officeart/2005/8/layout/hList7"/>
    <dgm:cxn modelId="{81632F10-ACF7-424F-B38C-D02C307F4550}" srcId="{689FBA5A-EB3F-E348-9022-9C065B221B27}" destId="{E18D50F1-5D3E-3649-A90E-EDCF61714A08}" srcOrd="2" destOrd="0" parTransId="{B5CE1CB0-6206-1440-9EE6-67CBB111E50E}" sibTransId="{A1AB5C1D-D87C-014C-8910-57328D3F8798}"/>
    <dgm:cxn modelId="{89CB92A5-FF9F-F144-A55F-EA0E6FE695FB}" srcId="{5940BAE6-9E8A-704D-95A7-85CAE28427D0}" destId="{F8C99A39-6188-D341-A292-B678FA909E4D}" srcOrd="6" destOrd="0" parTransId="{7E03197B-8E6F-4847-8D3E-4A7465A3DC6F}" sibTransId="{91CFC50D-0B48-A04C-A0B1-C5381AFDAF15}"/>
    <dgm:cxn modelId="{8B65CC9D-6628-A047-8E1A-B98C78D33D44}" type="presOf" srcId="{CEAE9451-67B6-164E-A411-07D79BD2BE7D}" destId="{A2669CDE-67C4-3D42-89BE-D6EB4DBED8C9}" srcOrd="1" destOrd="1" presId="urn:microsoft.com/office/officeart/2005/8/layout/hList7"/>
    <dgm:cxn modelId="{7D5982DA-7518-0043-B1BF-F3FC868824D0}" type="presOf" srcId="{FA2B1A04-0F55-FF4E-AEC3-BE28180C758E}" destId="{B75F813A-34B3-2F41-94E2-17E80E45E5AB}" srcOrd="0" destOrd="0" presId="urn:microsoft.com/office/officeart/2005/8/layout/hList7"/>
    <dgm:cxn modelId="{62498F0D-C6D1-E245-B671-A759F5138048}" type="presOf" srcId="{5C11DBCA-74DB-B747-80F9-2CD394D9F85A}" destId="{9AA17E75-9AF5-3649-84D5-0808C4263A1D}" srcOrd="1" destOrd="3" presId="urn:microsoft.com/office/officeart/2005/8/layout/hList7"/>
    <dgm:cxn modelId="{8CCD373D-0104-5A41-9D5C-F185EB204815}" type="presOf" srcId="{363DB0DA-FE84-484F-9650-85FF4DB6FF8B}" destId="{FD2CF8C4-256A-8A45-98B9-E8555CB16615}" srcOrd="0" destOrd="1" presId="urn:microsoft.com/office/officeart/2005/8/layout/hList7"/>
    <dgm:cxn modelId="{614F0C57-84B6-994F-B36D-1C8DA1230793}" type="presOf" srcId="{4D2F040A-23B6-FC4B-9DA8-F5403D68BDE0}" destId="{D7C30D4E-59D8-6549-8926-75EFC9D40F0A}" srcOrd="1" destOrd="0" presId="urn:microsoft.com/office/officeart/2005/8/layout/hList7"/>
    <dgm:cxn modelId="{1E619E96-6EA2-6343-8EBD-B30DDECEEEE9}" srcId="{689FBA5A-EB3F-E348-9022-9C065B221B27}" destId="{5ECE2CE4-2A64-BF4A-912E-8407301618F3}" srcOrd="0" destOrd="0" parTransId="{5DB4E8CA-DB6B-E844-9A1E-3D48EE881D1B}" sibTransId="{E17EFB8D-DE53-ED48-84BB-FF5CBE5C9C0B}"/>
    <dgm:cxn modelId="{4929AF0B-8C6C-D34A-989B-97EC38EAC53D}" type="presOf" srcId="{8A7AD748-8060-3849-9912-7FB930DF5221}" destId="{A2669CDE-67C4-3D42-89BE-D6EB4DBED8C9}" srcOrd="1" destOrd="2" presId="urn:microsoft.com/office/officeart/2005/8/layout/hList7"/>
    <dgm:cxn modelId="{EADA156E-36FC-B746-905F-67A1FE96237B}" type="presOf" srcId="{938C677A-8CB4-AE4F-91AF-A7E38F402751}" destId="{B5DED03D-7E88-B447-967C-26EAEC396EAB}" srcOrd="0" destOrd="6" presId="urn:microsoft.com/office/officeart/2005/8/layout/hList7"/>
    <dgm:cxn modelId="{23538E65-60A6-0847-8DCA-EE8F280D90EC}" type="presOf" srcId="{2CDC7B93-3B30-E942-8B78-1ED9EC12C89E}" destId="{AC688212-D14B-4149-9C64-9390EEA26E87}" srcOrd="0" destOrd="3" presId="urn:microsoft.com/office/officeart/2005/8/layout/hList7"/>
    <dgm:cxn modelId="{2E529716-8649-6645-AD9C-06D49806174B}" type="presOf" srcId="{F94BE532-9761-7B49-9528-4A1D942AA500}" destId="{54C22567-103F-084B-A62B-A9D48E5C057F}" srcOrd="1" destOrd="4" presId="urn:microsoft.com/office/officeart/2005/8/layout/hList7"/>
    <dgm:cxn modelId="{1523F0EB-9F8E-BB44-B8A4-1A4CA12BE277}" srcId="{C4B47A44-08BC-C843-AD3B-FAE0E719C8ED}" destId="{689FBA5A-EB3F-E348-9022-9C065B221B27}" srcOrd="4" destOrd="0" parTransId="{677D2A5A-1585-8D4D-8232-A0EFBA2B3260}" sibTransId="{0139BBEC-6F54-B74B-A7A8-F303CA0E0A37}"/>
    <dgm:cxn modelId="{49977BF5-C033-4C4E-8567-A8D21813DA34}" type="presOf" srcId="{DE303389-0142-DC43-849E-1BEC6F911F42}" destId="{84EDD1C6-E5C7-8C45-B1EE-E6DA802177D4}" srcOrd="0" destOrd="0" presId="urn:microsoft.com/office/officeart/2005/8/layout/hList7"/>
    <dgm:cxn modelId="{523C0435-87C4-E944-8B7E-3696FEA5351A}" srcId="{FA2B1A04-0F55-FF4E-AEC3-BE28180C758E}" destId="{CEAE9451-67B6-164E-A411-07D79BD2BE7D}" srcOrd="0" destOrd="0" parTransId="{DA4BF4FC-C5BB-F24E-A326-354501A3EB2F}" sibTransId="{2C809B6D-491D-534F-8B22-EEEDA29865EC}"/>
    <dgm:cxn modelId="{8AE7B84D-A609-594E-A438-5BB73869E2E4}" type="presOf" srcId="{BF096D9D-E7ED-344F-8EDB-26274965ABA5}" destId="{B5DED03D-7E88-B447-967C-26EAEC396EAB}" srcOrd="0" destOrd="4" presId="urn:microsoft.com/office/officeart/2005/8/layout/hList7"/>
    <dgm:cxn modelId="{A661870C-A06D-5B4A-B477-F8463374F367}" type="presOf" srcId="{C4B47A44-08BC-C843-AD3B-FAE0E719C8ED}" destId="{C7238892-0E23-D543-A2DE-3B43074AFC2B}" srcOrd="0" destOrd="0" presId="urn:microsoft.com/office/officeart/2005/8/layout/hList7"/>
    <dgm:cxn modelId="{57FE571C-1625-1C45-BB07-D307ECB1AA39}" type="presOf" srcId="{510F8F67-DC3A-2D47-8FAC-2B2F0ABB9CB4}" destId="{669B664E-845A-7742-9F34-17A8DC399862}" srcOrd="1" destOrd="5" presId="urn:microsoft.com/office/officeart/2005/8/layout/hList7"/>
    <dgm:cxn modelId="{1545C322-EB85-154C-B7B3-F8B0736C9ECB}" srcId="{63E8172E-3F88-E744-970B-D8252E04B1E4}" destId="{2CAD4714-BDB8-744D-A3A9-057B63A5A19C}" srcOrd="0" destOrd="0" parTransId="{9410618D-6E1C-BF41-80AF-A4E888882CDA}" sibTransId="{7A1B664C-6EA4-FF41-8B5A-A495A3D4C492}"/>
    <dgm:cxn modelId="{D19F7A42-4677-FB44-8881-0A041D1A6003}" type="presOf" srcId="{F8C99A39-6188-D341-A292-B678FA909E4D}" destId="{B5DED03D-7E88-B447-967C-26EAEC396EAB}" srcOrd="0" destOrd="7" presId="urn:microsoft.com/office/officeart/2005/8/layout/hList7"/>
    <dgm:cxn modelId="{EFB7B2A7-7086-0846-867A-D301BB1467FE}" type="presOf" srcId="{2CAD4714-BDB8-744D-A3A9-057B63A5A19C}" destId="{9AA17E75-9AF5-3649-84D5-0808C4263A1D}" srcOrd="1" destOrd="1" presId="urn:microsoft.com/office/officeart/2005/8/layout/hList7"/>
    <dgm:cxn modelId="{1E6E660A-1B79-5843-83C5-3D91AB4DC3E8}" srcId="{C4B47A44-08BC-C843-AD3B-FAE0E719C8ED}" destId="{4D2F040A-23B6-FC4B-9DA8-F5403D68BDE0}" srcOrd="5" destOrd="0" parTransId="{345379D7-ACA1-5644-80CA-F1DC85BF7247}" sibTransId="{1D6D9A0A-B27E-A949-97EA-B48E5716441D}"/>
    <dgm:cxn modelId="{737D107A-F0C5-3148-85AD-9149469FA807}" srcId="{5940BAE6-9E8A-704D-95A7-85CAE28427D0}" destId="{E17E5AB4-FE42-FE43-896B-29B163197A55}" srcOrd="2" destOrd="0" parTransId="{1AC69AAC-4704-934A-A09C-7220B35423AD}" sibTransId="{A05F3600-4A2A-884A-BD6B-4018C36BD3EB}"/>
    <dgm:cxn modelId="{41829E6E-0FED-E448-AC56-7663076C04DE}" type="presOf" srcId="{7CE18817-648D-A848-AC00-53CF1702F5D8}" destId="{8A1D0DC3-9A42-034F-89B2-6206CAD923AB}" srcOrd="0" destOrd="0" presId="urn:microsoft.com/office/officeart/2005/8/layout/hList7"/>
    <dgm:cxn modelId="{4BA4A4E9-F30E-AC46-9A5D-44FC0C345B88}" srcId="{FA2B1A04-0F55-FF4E-AEC3-BE28180C758E}" destId="{8A7AD748-8060-3849-9912-7FB930DF5221}" srcOrd="1" destOrd="0" parTransId="{454CD627-5B00-5143-95D5-CB55BFC903C8}" sibTransId="{D7E3C6C8-9945-C742-B3C0-36AF7888B139}"/>
    <dgm:cxn modelId="{FDA70DBD-2633-CB46-9137-4D7C68894CB0}" type="presOf" srcId="{CBF31ECD-90A6-4290-A32E-F509EFF9023C}" destId="{B75F813A-34B3-2F41-94E2-17E80E45E5AB}" srcOrd="0" destOrd="4" presId="urn:microsoft.com/office/officeart/2005/8/layout/hList7"/>
    <dgm:cxn modelId="{05D92886-CE60-FB4B-918B-127B648A2C09}" type="presOf" srcId="{763226F3-28B9-D742-B8DA-E02B1FB1600A}" destId="{5CF87205-E4DC-DA4D-AC3C-B5F425C98D3B}" srcOrd="1" destOrd="5" presId="urn:microsoft.com/office/officeart/2005/8/layout/hList7"/>
    <dgm:cxn modelId="{BE5BB4F7-D956-D947-B689-5278F881CE79}" type="presOf" srcId="{938C677A-8CB4-AE4F-91AF-A7E38F402751}" destId="{5CF87205-E4DC-DA4D-AC3C-B5F425C98D3B}" srcOrd="1" destOrd="6" presId="urn:microsoft.com/office/officeart/2005/8/layout/hList7"/>
    <dgm:cxn modelId="{D28FA1AD-5F92-FE49-851F-362E22C0702C}" srcId="{4D2F040A-23B6-FC4B-9DA8-F5403D68BDE0}" destId="{363DB0DA-FE84-484F-9650-85FF4DB6FF8B}" srcOrd="0" destOrd="0" parTransId="{A544CCD2-0F7C-0440-BF55-4F9FCB4D4F1D}" sibTransId="{FE3DFB9B-D0E2-BF43-B32C-597D57A446A1}"/>
    <dgm:cxn modelId="{25197E32-69D8-2B40-9FDB-5A371EFA4D11}" type="presOf" srcId="{A40642E7-3EEE-F244-9D67-4D604B3D18F6}" destId="{B5DED03D-7E88-B447-967C-26EAEC396EAB}" srcOrd="0" destOrd="2" presId="urn:microsoft.com/office/officeart/2005/8/layout/hList7"/>
    <dgm:cxn modelId="{C7385441-6B6F-C447-BE23-1FD2778F2D90}" type="presOf" srcId="{5940BAE6-9E8A-704D-95A7-85CAE28427D0}" destId="{5CF87205-E4DC-DA4D-AC3C-B5F425C98D3B}" srcOrd="1" destOrd="0" presId="urn:microsoft.com/office/officeart/2005/8/layout/hList7"/>
    <dgm:cxn modelId="{BAA76B88-6874-334E-9265-915EE1510E86}" type="presOf" srcId="{7523B2BC-E3A9-3848-8139-856AE4567A2F}" destId="{200DEC7E-48FF-674E-AF2F-A03A9690B56D}" srcOrd="0" destOrd="4" presId="urn:microsoft.com/office/officeart/2005/8/layout/hList7"/>
    <dgm:cxn modelId="{B217984C-BBA5-E343-8283-C76288ECEF84}" type="presOf" srcId="{689FBA5A-EB3F-E348-9022-9C065B221B27}" destId="{A2602178-CF47-8B4E-AE72-145049A604F6}" srcOrd="0" destOrd="0" presId="urn:microsoft.com/office/officeart/2005/8/layout/hList7"/>
    <dgm:cxn modelId="{C76A7B7B-C9B8-9441-85FE-B66796D6331D}" type="presOf" srcId="{8DE0B835-9250-6349-95BE-D4D43029B48B}" destId="{669B664E-845A-7742-9F34-17A8DC399862}" srcOrd="1" destOrd="4" presId="urn:microsoft.com/office/officeart/2005/8/layout/hList7"/>
    <dgm:cxn modelId="{70A4BCF4-C66B-9B4A-89FC-0727420D86A9}" type="presOf" srcId="{CBF31ECD-90A6-4290-A32E-F509EFF9023C}" destId="{A2669CDE-67C4-3D42-89BE-D6EB4DBED8C9}" srcOrd="1" destOrd="4" presId="urn:microsoft.com/office/officeart/2005/8/layout/hList7"/>
    <dgm:cxn modelId="{14454B5D-1D6C-B04C-8637-B21318EAA2C9}" srcId="{C4B47A44-08BC-C843-AD3B-FAE0E719C8ED}" destId="{FA2B1A04-0F55-FF4E-AEC3-BE28180C758E}" srcOrd="2" destOrd="0" parTransId="{6A0F69C4-503A-CC48-84B4-B796EBF536FF}" sibTransId="{DE303389-0142-DC43-849E-1BEC6F911F42}"/>
    <dgm:cxn modelId="{A6CC2606-95DB-E64B-B2D2-022EF69DE200}" type="presOf" srcId="{F94BE532-9761-7B49-9528-4A1D942AA500}" destId="{13AC7EE4-CFFE-3541-BC84-C7E1C6F35B77}" srcOrd="0" destOrd="4" presId="urn:microsoft.com/office/officeart/2005/8/layout/hList7"/>
    <dgm:cxn modelId="{6826E975-A3E7-F54F-A9BA-A170A7F67EE9}" type="presOf" srcId="{E17E5AB4-FE42-FE43-896B-29B163197A55}" destId="{B5DED03D-7E88-B447-967C-26EAEC396EAB}" srcOrd="0" destOrd="3" presId="urn:microsoft.com/office/officeart/2005/8/layout/hList7"/>
    <dgm:cxn modelId="{A723BD42-4625-4449-B55E-FF237ABFC4B8}" srcId="{9DB19BC8-8D17-A944-B619-8C13CB3A05DC}" destId="{5C7B010D-5BBD-E946-8971-27B6F102F8CA}" srcOrd="0" destOrd="0" parTransId="{76B255CA-DC5D-2148-9DB4-528627877ADD}" sibTransId="{F14588A4-594B-4648-BA1B-E561966D7E57}"/>
    <dgm:cxn modelId="{5D657601-186A-DF42-A59D-33C0DADC0350}" srcId="{5940BAE6-9E8A-704D-95A7-85CAE28427D0}" destId="{BF096D9D-E7ED-344F-8EDB-26274965ABA5}" srcOrd="3" destOrd="0" parTransId="{F3D316A6-FAAB-A74A-AEF0-B7EA6FDFF84D}" sibTransId="{9BCA3679-3580-EF49-8538-78CF2DF9316D}"/>
    <dgm:cxn modelId="{07336C34-8276-1C42-A5C9-CAE8B66FDBCD}" type="presOf" srcId="{BE9FC312-3C0C-F84C-AA5D-7E3E489E262C}" destId="{FD2CF8C4-256A-8A45-98B9-E8555CB16615}" srcOrd="0" destOrd="2" presId="urn:microsoft.com/office/officeart/2005/8/layout/hList7"/>
    <dgm:cxn modelId="{970B1F80-D693-E448-A575-39BA029AC57E}" srcId="{689FBA5A-EB3F-E348-9022-9C065B221B27}" destId="{510F8F67-DC3A-2D47-8FAC-2B2F0ABB9CB4}" srcOrd="4" destOrd="0" parTransId="{3BFDEC4D-0D1B-704F-980E-5494D01040C6}" sibTransId="{86ABACDC-62CC-C143-AC8F-A75B3FC4E452}"/>
    <dgm:cxn modelId="{76885CD5-52F7-A248-9E88-7DD8C1B39794}" type="presParOf" srcId="{C7238892-0E23-D543-A2DE-3B43074AFC2B}" destId="{40C374F2-3F4F-CD4E-B4D3-F28E5275A43B}" srcOrd="0" destOrd="0" presId="urn:microsoft.com/office/officeart/2005/8/layout/hList7"/>
    <dgm:cxn modelId="{82C1B74F-AE62-DA47-B3D2-019AC07D6AAD}" type="presParOf" srcId="{C7238892-0E23-D543-A2DE-3B43074AFC2B}" destId="{15E8BB66-BDFA-AC45-9F07-9202D9D99C42}" srcOrd="1" destOrd="0" presId="urn:microsoft.com/office/officeart/2005/8/layout/hList7"/>
    <dgm:cxn modelId="{6C17D6E8-B40E-BC42-B511-4392CB4174CB}" type="presParOf" srcId="{15E8BB66-BDFA-AC45-9F07-9202D9D99C42}" destId="{B34518F3-3BCA-A341-A503-FF750D865816}" srcOrd="0" destOrd="0" presId="urn:microsoft.com/office/officeart/2005/8/layout/hList7"/>
    <dgm:cxn modelId="{344B239F-508A-0F4E-AAD8-9752B65417A2}" type="presParOf" srcId="{B34518F3-3BCA-A341-A503-FF750D865816}" destId="{B5DED03D-7E88-B447-967C-26EAEC396EAB}" srcOrd="0" destOrd="0" presId="urn:microsoft.com/office/officeart/2005/8/layout/hList7"/>
    <dgm:cxn modelId="{171FFC88-FFFB-A04F-9558-510BEFADC937}" type="presParOf" srcId="{B34518F3-3BCA-A341-A503-FF750D865816}" destId="{5CF87205-E4DC-DA4D-AC3C-B5F425C98D3B}" srcOrd="1" destOrd="0" presId="urn:microsoft.com/office/officeart/2005/8/layout/hList7"/>
    <dgm:cxn modelId="{EA9A835D-4BCA-3041-AE6D-296DDE7B37D6}" type="presParOf" srcId="{B34518F3-3BCA-A341-A503-FF750D865816}" destId="{5CE58732-0466-AA43-8890-AF81FA9E6DFD}" srcOrd="2" destOrd="0" presId="urn:microsoft.com/office/officeart/2005/8/layout/hList7"/>
    <dgm:cxn modelId="{3511BC09-D7A5-3440-99F8-6A32CEB1E3B6}" type="presParOf" srcId="{B34518F3-3BCA-A341-A503-FF750D865816}" destId="{7B2D181F-1370-F947-A2C6-728751F6DD09}" srcOrd="3" destOrd="0" presId="urn:microsoft.com/office/officeart/2005/8/layout/hList7"/>
    <dgm:cxn modelId="{5B1CCD71-9B63-E047-AFB9-D55F789DF7A1}" type="presParOf" srcId="{15E8BB66-BDFA-AC45-9F07-9202D9D99C42}" destId="{8A8504C5-F57D-474B-89F7-513AE610B667}" srcOrd="1" destOrd="0" presId="urn:microsoft.com/office/officeart/2005/8/layout/hList7"/>
    <dgm:cxn modelId="{19E6CD19-E27C-484D-8044-53C7879FD2A5}" type="presParOf" srcId="{15E8BB66-BDFA-AC45-9F07-9202D9D99C42}" destId="{149E9CC8-3475-B048-8AEA-E1E626E548AB}" srcOrd="2" destOrd="0" presId="urn:microsoft.com/office/officeart/2005/8/layout/hList7"/>
    <dgm:cxn modelId="{63C5DCA4-20BC-B746-8461-A3ABA43BDD42}" type="presParOf" srcId="{149E9CC8-3475-B048-8AEA-E1E626E548AB}" destId="{AC688212-D14B-4149-9C64-9390EEA26E87}" srcOrd="0" destOrd="0" presId="urn:microsoft.com/office/officeart/2005/8/layout/hList7"/>
    <dgm:cxn modelId="{77BE13E8-1616-9E4A-A091-D37D26008E9F}" type="presParOf" srcId="{149E9CC8-3475-B048-8AEA-E1E626E548AB}" destId="{63B30645-E444-3345-AD48-57E3235B72BF}" srcOrd="1" destOrd="0" presId="urn:microsoft.com/office/officeart/2005/8/layout/hList7"/>
    <dgm:cxn modelId="{A1BD4AF7-22F7-8C40-B3B8-91078A12DD04}" type="presParOf" srcId="{149E9CC8-3475-B048-8AEA-E1E626E548AB}" destId="{C685B752-6984-944B-A2BF-F016FDE0A60D}" srcOrd="2" destOrd="0" presId="urn:microsoft.com/office/officeart/2005/8/layout/hList7"/>
    <dgm:cxn modelId="{894ECD13-094E-5C4D-BB0B-790A3A9F75BA}" type="presParOf" srcId="{149E9CC8-3475-B048-8AEA-E1E626E548AB}" destId="{342FBEC0-C645-3748-955F-1F7EE006AA99}" srcOrd="3" destOrd="0" presId="urn:microsoft.com/office/officeart/2005/8/layout/hList7"/>
    <dgm:cxn modelId="{511F7262-EDCF-994C-BAFC-8ED9F3DD8568}" type="presParOf" srcId="{15E8BB66-BDFA-AC45-9F07-9202D9D99C42}" destId="{FBB252A7-C753-B54A-95E8-ECE65FCE2A3F}" srcOrd="3" destOrd="0" presId="urn:microsoft.com/office/officeart/2005/8/layout/hList7"/>
    <dgm:cxn modelId="{513B1B86-B9F0-AE46-ABA8-5A7757EB24C1}" type="presParOf" srcId="{15E8BB66-BDFA-AC45-9F07-9202D9D99C42}" destId="{75722165-CEB7-9841-9E3F-302F9FF03EC4}" srcOrd="4" destOrd="0" presId="urn:microsoft.com/office/officeart/2005/8/layout/hList7"/>
    <dgm:cxn modelId="{5BEFBBAB-A833-A242-9807-798EAB8DA037}" type="presParOf" srcId="{75722165-CEB7-9841-9E3F-302F9FF03EC4}" destId="{B75F813A-34B3-2F41-94E2-17E80E45E5AB}" srcOrd="0" destOrd="0" presId="urn:microsoft.com/office/officeart/2005/8/layout/hList7"/>
    <dgm:cxn modelId="{CA71CA93-02E1-4A40-9A50-A9DAF42D0605}" type="presParOf" srcId="{75722165-CEB7-9841-9E3F-302F9FF03EC4}" destId="{A2669CDE-67C4-3D42-89BE-D6EB4DBED8C9}" srcOrd="1" destOrd="0" presId="urn:microsoft.com/office/officeart/2005/8/layout/hList7"/>
    <dgm:cxn modelId="{0D4F3E58-E529-5940-ABCA-BC49CBD63405}" type="presParOf" srcId="{75722165-CEB7-9841-9E3F-302F9FF03EC4}" destId="{1D438414-06E1-FA47-AF5E-DE4E9ACDB71B}" srcOrd="2" destOrd="0" presId="urn:microsoft.com/office/officeart/2005/8/layout/hList7"/>
    <dgm:cxn modelId="{34300793-1DB1-5A49-9BC3-0109749D70FB}" type="presParOf" srcId="{75722165-CEB7-9841-9E3F-302F9FF03EC4}" destId="{BE882FFB-E458-DF40-96BB-517B2998C58A}" srcOrd="3" destOrd="0" presId="urn:microsoft.com/office/officeart/2005/8/layout/hList7"/>
    <dgm:cxn modelId="{D2056CC9-9DAF-F44F-BC5B-A01F5708E136}" type="presParOf" srcId="{15E8BB66-BDFA-AC45-9F07-9202D9D99C42}" destId="{84EDD1C6-E5C7-8C45-B1EE-E6DA802177D4}" srcOrd="5" destOrd="0" presId="urn:microsoft.com/office/officeart/2005/8/layout/hList7"/>
    <dgm:cxn modelId="{4DAC6653-3ABA-7E49-B8D7-CC89D245B0F4}" type="presParOf" srcId="{15E8BB66-BDFA-AC45-9F07-9202D9D99C42}" destId="{F545CFD7-4AC4-964D-B2B9-8265118BE865}" srcOrd="6" destOrd="0" presId="urn:microsoft.com/office/officeart/2005/8/layout/hList7"/>
    <dgm:cxn modelId="{886F8F1F-7B8E-9049-8AAD-362FD8B7C52D}" type="presParOf" srcId="{F545CFD7-4AC4-964D-B2B9-8265118BE865}" destId="{200DEC7E-48FF-674E-AF2F-A03A9690B56D}" srcOrd="0" destOrd="0" presId="urn:microsoft.com/office/officeart/2005/8/layout/hList7"/>
    <dgm:cxn modelId="{8A7F9AD7-34EA-3E4C-813B-5186DD5073D2}" type="presParOf" srcId="{F545CFD7-4AC4-964D-B2B9-8265118BE865}" destId="{9AA17E75-9AF5-3649-84D5-0808C4263A1D}" srcOrd="1" destOrd="0" presId="urn:microsoft.com/office/officeart/2005/8/layout/hList7"/>
    <dgm:cxn modelId="{F8771193-46CB-634C-9CF1-58581116F688}" type="presParOf" srcId="{F545CFD7-4AC4-964D-B2B9-8265118BE865}" destId="{21ED6F9A-1AFF-7146-B433-7B460E55FC6C}" srcOrd="2" destOrd="0" presId="urn:microsoft.com/office/officeart/2005/8/layout/hList7"/>
    <dgm:cxn modelId="{05BBC03F-663F-6C42-B499-5CBF4D399D18}" type="presParOf" srcId="{F545CFD7-4AC4-964D-B2B9-8265118BE865}" destId="{DAF73309-CC2A-D54B-8419-35573C26D5B0}" srcOrd="3" destOrd="0" presId="urn:microsoft.com/office/officeart/2005/8/layout/hList7"/>
    <dgm:cxn modelId="{C7C42BD3-DAF4-3641-9997-7CDFE663AA43}" type="presParOf" srcId="{15E8BB66-BDFA-AC45-9F07-9202D9D99C42}" destId="{8A1D0DC3-9A42-034F-89B2-6206CAD923AB}" srcOrd="7" destOrd="0" presId="urn:microsoft.com/office/officeart/2005/8/layout/hList7"/>
    <dgm:cxn modelId="{6A2FBB31-3664-3841-8B1D-D753B16006BC}" type="presParOf" srcId="{15E8BB66-BDFA-AC45-9F07-9202D9D99C42}" destId="{EBFC3064-3F66-C24C-8800-DDE966853938}" srcOrd="8" destOrd="0" presId="urn:microsoft.com/office/officeart/2005/8/layout/hList7"/>
    <dgm:cxn modelId="{DC2FAB5A-DE99-1548-ABF7-21C8980E959C}" type="presParOf" srcId="{EBFC3064-3F66-C24C-8800-DDE966853938}" destId="{A2602178-CF47-8B4E-AE72-145049A604F6}" srcOrd="0" destOrd="0" presId="urn:microsoft.com/office/officeart/2005/8/layout/hList7"/>
    <dgm:cxn modelId="{F3C575CF-DB1C-CB49-975E-11C099CB10C3}" type="presParOf" srcId="{EBFC3064-3F66-C24C-8800-DDE966853938}" destId="{669B664E-845A-7742-9F34-17A8DC399862}" srcOrd="1" destOrd="0" presId="urn:microsoft.com/office/officeart/2005/8/layout/hList7"/>
    <dgm:cxn modelId="{82AD97C5-2458-E949-8076-221F1C2031FD}" type="presParOf" srcId="{EBFC3064-3F66-C24C-8800-DDE966853938}" destId="{C81ADF02-79FD-0142-BECB-992A381B8B8A}" srcOrd="2" destOrd="0" presId="urn:microsoft.com/office/officeart/2005/8/layout/hList7"/>
    <dgm:cxn modelId="{6B2825FD-1E5E-9F4B-83EE-D7308A8B986B}" type="presParOf" srcId="{EBFC3064-3F66-C24C-8800-DDE966853938}" destId="{C13D3ADD-CC3E-E64E-8CF9-67A45C91410E}" srcOrd="3" destOrd="0" presId="urn:microsoft.com/office/officeart/2005/8/layout/hList7"/>
    <dgm:cxn modelId="{6580EFC1-4398-DE4B-8825-47F237D54518}" type="presParOf" srcId="{15E8BB66-BDFA-AC45-9F07-9202D9D99C42}" destId="{37DEA4C9-9916-1C4E-8418-F3401ED65947}" srcOrd="9" destOrd="0" presId="urn:microsoft.com/office/officeart/2005/8/layout/hList7"/>
    <dgm:cxn modelId="{6AFFA21C-091E-274C-8190-A5520F07AB2A}" type="presParOf" srcId="{15E8BB66-BDFA-AC45-9F07-9202D9D99C42}" destId="{21E87840-9B12-EB4B-9021-E8C738C6702F}" srcOrd="10" destOrd="0" presId="urn:microsoft.com/office/officeart/2005/8/layout/hList7"/>
    <dgm:cxn modelId="{EE405540-C3F2-FF44-BE11-2B5E507E7347}" type="presParOf" srcId="{21E87840-9B12-EB4B-9021-E8C738C6702F}" destId="{FD2CF8C4-256A-8A45-98B9-E8555CB16615}" srcOrd="0" destOrd="0" presId="urn:microsoft.com/office/officeart/2005/8/layout/hList7"/>
    <dgm:cxn modelId="{B52EA06C-FB09-BB47-BFBB-E6FD7D844282}" type="presParOf" srcId="{21E87840-9B12-EB4B-9021-E8C738C6702F}" destId="{D7C30D4E-59D8-6549-8926-75EFC9D40F0A}" srcOrd="1" destOrd="0" presId="urn:microsoft.com/office/officeart/2005/8/layout/hList7"/>
    <dgm:cxn modelId="{7C882335-B991-C946-B182-3323FFE0B5CD}" type="presParOf" srcId="{21E87840-9B12-EB4B-9021-E8C738C6702F}" destId="{782BE949-6A74-BE4C-9EA3-4E2DBFAAD601}" srcOrd="2" destOrd="0" presId="urn:microsoft.com/office/officeart/2005/8/layout/hList7"/>
    <dgm:cxn modelId="{116B4336-2C9D-EF44-81C3-B75ABEEFF60D}" type="presParOf" srcId="{21E87840-9B12-EB4B-9021-E8C738C6702F}" destId="{ED8D9C11-5F5F-5141-9E8D-7A9F4F228C5B}" srcOrd="3" destOrd="0" presId="urn:microsoft.com/office/officeart/2005/8/layout/hList7"/>
    <dgm:cxn modelId="{F7A34A97-24C7-B44A-8823-ACDE01C6DFB4}" type="presParOf" srcId="{15E8BB66-BDFA-AC45-9F07-9202D9D99C42}" destId="{EE652523-1199-EB4B-B1C0-F52F8A386431}" srcOrd="11" destOrd="0" presId="urn:microsoft.com/office/officeart/2005/8/layout/hList7"/>
    <dgm:cxn modelId="{4E069E19-6025-0041-80CD-D2E648FF222F}" type="presParOf" srcId="{15E8BB66-BDFA-AC45-9F07-9202D9D99C42}" destId="{B1F554BA-87B8-4744-A3BF-8A7886B3DDA6}" srcOrd="12" destOrd="0" presId="urn:microsoft.com/office/officeart/2005/8/layout/hList7"/>
    <dgm:cxn modelId="{4C0262B2-BFCC-7749-A66D-40292CD28754}" type="presParOf" srcId="{B1F554BA-87B8-4744-A3BF-8A7886B3DDA6}" destId="{13AC7EE4-CFFE-3541-BC84-C7E1C6F35B77}" srcOrd="0" destOrd="0" presId="urn:microsoft.com/office/officeart/2005/8/layout/hList7"/>
    <dgm:cxn modelId="{91C1BD0B-0123-1C40-A19A-819395455783}" type="presParOf" srcId="{B1F554BA-87B8-4744-A3BF-8A7886B3DDA6}" destId="{54C22567-103F-084B-A62B-A9D48E5C057F}" srcOrd="1" destOrd="0" presId="urn:microsoft.com/office/officeart/2005/8/layout/hList7"/>
    <dgm:cxn modelId="{A86343B7-D7DB-824B-9E67-EBF2D8C9646E}" type="presParOf" srcId="{B1F554BA-87B8-4744-A3BF-8A7886B3DDA6}" destId="{17D1A31F-0A19-9A49-911A-125EA6372C43}" srcOrd="2" destOrd="0" presId="urn:microsoft.com/office/officeart/2005/8/layout/hList7"/>
    <dgm:cxn modelId="{A703343C-B1D6-744A-8C8C-E3BB9A4F66C3}" type="presParOf" srcId="{B1F554BA-87B8-4744-A3BF-8A7886B3DDA6}" destId="{D961F97E-BDB7-6049-B65C-AEA838AE81D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D03D-7E88-B447-967C-26EAEC396EAB}">
      <dsp:nvSpPr>
        <dsp:cNvPr id="0" name=""/>
        <dsp:cNvSpPr/>
      </dsp:nvSpPr>
      <dsp:spPr>
        <a:xfrm>
          <a:off x="2"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Arrest</a:t>
          </a:r>
          <a:endParaRPr lang="en-US" sz="1100" kern="1200" dirty="0"/>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t>LE Deflection</a:t>
          </a:r>
          <a:endParaRPr lang="en-US" sz="1100" kern="1200" dirty="0"/>
        </a:p>
        <a:p>
          <a:pPr marL="57150" lvl="1" indent="-57150" algn="l" defTabSz="488950">
            <a:lnSpc>
              <a:spcPct val="90000"/>
            </a:lnSpc>
            <a:spcBef>
              <a:spcPct val="0"/>
            </a:spcBef>
            <a:spcAft>
              <a:spcPct val="15000"/>
            </a:spcAft>
            <a:buChar char="••"/>
          </a:pPr>
          <a:r>
            <a:rPr lang="en-US" sz="1100" kern="1200" dirty="0" smtClean="0"/>
            <a:t>MH Diversion Facility</a:t>
          </a:r>
          <a:endParaRPr lang="en-US" sz="1100" kern="1200" dirty="0"/>
        </a:p>
        <a:p>
          <a:pPr marL="57150" lvl="1" indent="-57150" algn="l" defTabSz="488950">
            <a:lnSpc>
              <a:spcPct val="90000"/>
            </a:lnSpc>
            <a:spcBef>
              <a:spcPct val="0"/>
            </a:spcBef>
            <a:spcAft>
              <a:spcPct val="15000"/>
            </a:spcAft>
            <a:buChar char="••"/>
          </a:pPr>
          <a:r>
            <a:rPr lang="en-US" sz="1100" kern="1200" dirty="0" smtClean="0"/>
            <a:t>MCAT Expansion</a:t>
          </a:r>
          <a:endParaRPr lang="en-US" sz="1100" kern="1200" dirty="0"/>
        </a:p>
        <a:p>
          <a:pPr marL="57150" lvl="1" indent="-57150" algn="l" defTabSz="488950">
            <a:lnSpc>
              <a:spcPct val="90000"/>
            </a:lnSpc>
            <a:spcBef>
              <a:spcPct val="0"/>
            </a:spcBef>
            <a:spcAft>
              <a:spcPct val="15000"/>
            </a:spcAft>
            <a:buChar char="••"/>
          </a:pPr>
          <a:r>
            <a:rPr lang="en-US" sz="1100" kern="1200" dirty="0" smtClean="0"/>
            <a:t>MH Coordinator</a:t>
          </a:r>
          <a:endParaRPr lang="en-US" sz="1100" kern="1200" dirty="0"/>
        </a:p>
        <a:p>
          <a:pPr marL="57150" lvl="1" indent="-57150" algn="l" defTabSz="488950">
            <a:lnSpc>
              <a:spcPct val="90000"/>
            </a:lnSpc>
            <a:spcBef>
              <a:spcPct val="0"/>
            </a:spcBef>
            <a:spcAft>
              <a:spcPct val="15000"/>
            </a:spcAft>
            <a:buChar char="••"/>
          </a:pPr>
          <a:r>
            <a:rPr lang="en-US" sz="1100" kern="1200" dirty="0" smtClean="0"/>
            <a:t>Portable Community Resource Room</a:t>
          </a:r>
          <a:endParaRPr lang="en-US" sz="1100" kern="1200" dirty="0"/>
        </a:p>
      </dsp:txBody>
      <dsp:txXfrm>
        <a:off x="2" y="1613264"/>
        <a:ext cx="1219460" cy="1613264"/>
      </dsp:txXfrm>
    </dsp:sp>
    <dsp:sp modelId="{7B2D181F-1370-F947-A2C6-728751F6DD09}">
      <dsp:nvSpPr>
        <dsp:cNvPr id="0" name=""/>
        <dsp:cNvSpPr/>
      </dsp:nvSpPr>
      <dsp:spPr>
        <a:xfrm>
          <a:off x="40220" y="241989"/>
          <a:ext cx="1146292" cy="1343042"/>
        </a:xfrm>
        <a:prstGeom prst="ellipse">
          <a:avLst/>
        </a:prstGeom>
        <a:blipFill>
          <a:blip xmlns:r="http://schemas.openxmlformats.org/officeDocument/2006/relationships" r:embed="rId1" r:link="rId2">
            <a:extLst>
              <a:ext uri="{28A0092B-C50C-407E-A947-70E740481C1C}">
                <a14:useLocalDpi xmlns:a14="http://schemas.microsoft.com/office/drawing/2010/main" val="0"/>
              </a:ext>
            </a:extLst>
          </a:blip>
          <a:srcRect/>
          <a:stretch>
            <a:fillRect l="-54000" r="-5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688212-D14B-4149-9C64-9390EEA26E87}">
      <dsp:nvSpPr>
        <dsp:cNvPr id="0" name=""/>
        <dsp:cNvSpPr/>
      </dsp:nvSpPr>
      <dsp:spPr>
        <a:xfrm>
          <a:off x="1288704"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Charge</a:t>
          </a:r>
          <a:endParaRPr lang="en-US" sz="1100" kern="1200" dirty="0"/>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Prosecution Diversion</a:t>
          </a:r>
          <a:endParaRPr lang="en-US" sz="1100" kern="1200" dirty="0">
            <a:solidFill>
              <a:srgbClr val="FF0000"/>
            </a:solidFill>
          </a:endParaRPr>
        </a:p>
      </dsp:txBody>
      <dsp:txXfrm>
        <a:off x="1288704" y="1613264"/>
        <a:ext cx="1219460" cy="1613264"/>
      </dsp:txXfrm>
    </dsp:sp>
    <dsp:sp modelId="{342FBEC0-C645-3748-955F-1F7EE006AA99}">
      <dsp:nvSpPr>
        <dsp:cNvPr id="0" name=""/>
        <dsp:cNvSpPr/>
      </dsp:nvSpPr>
      <dsp:spPr>
        <a:xfrm>
          <a:off x="1296265" y="241989"/>
          <a:ext cx="1146292" cy="1343042"/>
        </a:xfrm>
        <a:prstGeom prst="ellipse">
          <a:avLst/>
        </a:prstGeom>
        <a:blipFill>
          <a:blip xmlns:r="http://schemas.openxmlformats.org/officeDocument/2006/relationships" r:embed="rId3" r:link="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75F813A-34B3-2F41-94E2-17E80E45E5AB}">
      <dsp:nvSpPr>
        <dsp:cNvPr id="0" name=""/>
        <dsp:cNvSpPr/>
      </dsp:nvSpPr>
      <dsp:spPr>
        <a:xfrm>
          <a:off x="2515725"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Assignment of Counsel</a:t>
          </a:r>
          <a:endParaRPr lang="en-US" sz="1100" kern="1200" dirty="0"/>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Social Worker Hire</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t>Appointment Reminders</a:t>
          </a:r>
          <a:endParaRPr lang="en-US" sz="1100" kern="1200" dirty="0"/>
        </a:p>
      </dsp:txBody>
      <dsp:txXfrm>
        <a:off x="2515725" y="1613264"/>
        <a:ext cx="1219460" cy="1613264"/>
      </dsp:txXfrm>
    </dsp:sp>
    <dsp:sp modelId="{BE882FFB-E458-DF40-96BB-517B2998C58A}">
      <dsp:nvSpPr>
        <dsp:cNvPr id="0" name=""/>
        <dsp:cNvSpPr/>
      </dsp:nvSpPr>
      <dsp:spPr>
        <a:xfrm>
          <a:off x="2552309" y="241989"/>
          <a:ext cx="1146292" cy="1343042"/>
        </a:xfrm>
        <a:prstGeom prst="ellipse">
          <a:avLst/>
        </a:prstGeom>
        <a:blipFill>
          <a:blip xmlns:r="http://schemas.openxmlformats.org/officeDocument/2006/relationships" r:embed="rId5" r:link="rId6">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0DEC7E-48FF-674E-AF2F-A03A9690B56D}">
      <dsp:nvSpPr>
        <dsp:cNvPr id="0" name=""/>
        <dsp:cNvSpPr/>
      </dsp:nvSpPr>
      <dsp:spPr>
        <a:xfrm>
          <a:off x="3771769"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Pretrial Release</a:t>
          </a:r>
          <a:endParaRPr lang="en-US" sz="1100" kern="1200" dirty="0"/>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Expansion of PTS</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solidFill>
                <a:srgbClr val="FF0000"/>
              </a:solidFill>
            </a:rPr>
            <a:t>Bail/Release Grid Development</a:t>
          </a:r>
          <a:endParaRPr lang="en-US" sz="1100" kern="1200" dirty="0">
            <a:solidFill>
              <a:srgbClr val="FF0000"/>
            </a:solidFill>
          </a:endParaRPr>
        </a:p>
        <a:p>
          <a:pPr marL="57150" lvl="1" indent="-57150" algn="l" defTabSz="488950">
            <a:lnSpc>
              <a:spcPct val="90000"/>
            </a:lnSpc>
            <a:spcBef>
              <a:spcPct val="0"/>
            </a:spcBef>
            <a:spcAft>
              <a:spcPct val="15000"/>
            </a:spcAft>
            <a:buChar char="••"/>
          </a:pPr>
          <a:r>
            <a:rPr lang="en-US" sz="1100" kern="1200" dirty="0" smtClean="0"/>
            <a:t>Court Reminders</a:t>
          </a:r>
          <a:endParaRPr lang="en-US" sz="1100" kern="1200" dirty="0"/>
        </a:p>
      </dsp:txBody>
      <dsp:txXfrm>
        <a:off x="3771769" y="1613264"/>
        <a:ext cx="1219460" cy="1613264"/>
      </dsp:txXfrm>
    </dsp:sp>
    <dsp:sp modelId="{DAF73309-CC2A-D54B-8419-35573C26D5B0}">
      <dsp:nvSpPr>
        <dsp:cNvPr id="0" name=""/>
        <dsp:cNvSpPr/>
      </dsp:nvSpPr>
      <dsp:spPr>
        <a:xfrm>
          <a:off x="3808353" y="241989"/>
          <a:ext cx="1146292" cy="1343042"/>
        </a:xfrm>
        <a:prstGeom prst="ellipse">
          <a:avLst/>
        </a:prstGeom>
        <a:blipFill>
          <a:blip xmlns:r="http://schemas.openxmlformats.org/officeDocument/2006/relationships" r:embed="rId7" r:link="rId8" cstate="print">
            <a:extLst>
              <a:ext uri="{28A0092B-C50C-407E-A947-70E740481C1C}">
                <a14:useLocalDpi xmlns:a14="http://schemas.microsoft.com/office/drawing/2010/main" val="0"/>
              </a:ext>
            </a:extLst>
          </a:blip>
          <a:srcRect/>
          <a:stretch>
            <a:fillRect l="-61000" r="-6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602178-CF47-8B4E-AE72-145049A604F6}">
      <dsp:nvSpPr>
        <dsp:cNvPr id="0" name=""/>
        <dsp:cNvSpPr/>
      </dsp:nvSpPr>
      <dsp:spPr>
        <a:xfrm>
          <a:off x="5027814"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Case Processing</a:t>
          </a:r>
          <a:endParaRPr lang="en-US" sz="1100" kern="1200" dirty="0"/>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p>
        <a:p>
          <a:pPr marL="57150" lvl="1" indent="-57150" algn="l" defTabSz="488950">
            <a:lnSpc>
              <a:spcPct val="90000"/>
            </a:lnSpc>
            <a:spcBef>
              <a:spcPct val="0"/>
            </a:spcBef>
            <a:spcAft>
              <a:spcPct val="15000"/>
            </a:spcAft>
            <a:buChar char="••"/>
          </a:pPr>
          <a:r>
            <a:rPr lang="en-US" sz="1100" kern="1200" dirty="0" smtClean="0">
              <a:solidFill>
                <a:srgbClr val="FF0000"/>
              </a:solidFill>
            </a:rPr>
            <a:t>Portability Pilot</a:t>
          </a:r>
        </a:p>
        <a:p>
          <a:pPr marL="57150" lvl="1" indent="-57150" algn="l" defTabSz="488950">
            <a:lnSpc>
              <a:spcPct val="90000"/>
            </a:lnSpc>
            <a:spcBef>
              <a:spcPct val="0"/>
            </a:spcBef>
            <a:spcAft>
              <a:spcPct val="15000"/>
            </a:spcAft>
            <a:buChar char="••"/>
          </a:pPr>
          <a:r>
            <a:rPr lang="en-US" sz="1100" kern="1200" dirty="0" smtClean="0">
              <a:solidFill>
                <a:srgbClr val="FF0000"/>
              </a:solidFill>
            </a:rPr>
            <a:t>No-Fee Diversion</a:t>
          </a:r>
        </a:p>
        <a:p>
          <a:pPr marL="57150" lvl="1" indent="-57150" algn="l" defTabSz="488950">
            <a:lnSpc>
              <a:spcPct val="90000"/>
            </a:lnSpc>
            <a:spcBef>
              <a:spcPct val="0"/>
            </a:spcBef>
            <a:spcAft>
              <a:spcPct val="15000"/>
            </a:spcAft>
            <a:buChar char="••"/>
          </a:pPr>
          <a:r>
            <a:rPr lang="en-US" sz="1100" kern="1200" dirty="0" err="1" smtClean="0"/>
            <a:t>Robo</a:t>
          </a:r>
          <a:r>
            <a:rPr lang="en-US" sz="1100" kern="1200" dirty="0" smtClean="0"/>
            <a:t>-Calling</a:t>
          </a:r>
        </a:p>
      </dsp:txBody>
      <dsp:txXfrm>
        <a:off x="5027814" y="1613264"/>
        <a:ext cx="1219460" cy="1613264"/>
      </dsp:txXfrm>
    </dsp:sp>
    <dsp:sp modelId="{C13D3ADD-CC3E-E64E-8CF9-67A45C91410E}">
      <dsp:nvSpPr>
        <dsp:cNvPr id="0" name=""/>
        <dsp:cNvSpPr/>
      </dsp:nvSpPr>
      <dsp:spPr>
        <a:xfrm>
          <a:off x="5064397" y="241989"/>
          <a:ext cx="1146292" cy="1343042"/>
        </a:xfrm>
        <a:prstGeom prst="ellipse">
          <a:avLst/>
        </a:prstGeom>
        <a:blipFill>
          <a:blip xmlns:r="http://schemas.openxmlformats.org/officeDocument/2006/relationships" r:embed="rId9" r:link="rId10">
            <a:extLst>
              <a:ext uri="{28A0092B-C50C-407E-A947-70E740481C1C}">
                <a14:useLocalDpi xmlns:a14="http://schemas.microsoft.com/office/drawing/2010/main" val="0"/>
              </a:ext>
            </a:extLst>
          </a:blip>
          <a:srcRect/>
          <a:stretch>
            <a:fillRect l="-42000" r="-4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2CF8C4-256A-8A45-98B9-E8555CB16615}">
      <dsp:nvSpPr>
        <dsp:cNvPr id="0" name=""/>
        <dsp:cNvSpPr/>
      </dsp:nvSpPr>
      <dsp:spPr>
        <a:xfrm>
          <a:off x="6283858"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1">
          <a:noAutofit/>
        </a:bodyPr>
        <a:lstStyle/>
        <a:p>
          <a:pPr lvl="0" algn="l" defTabSz="488950">
            <a:lnSpc>
              <a:spcPct val="90000"/>
            </a:lnSpc>
            <a:spcBef>
              <a:spcPct val="0"/>
            </a:spcBef>
            <a:spcAft>
              <a:spcPct val="35000"/>
            </a:spcAft>
          </a:pPr>
          <a:r>
            <a:rPr lang="en-US" sz="1100" kern="1200" dirty="0" smtClean="0"/>
            <a:t>Disposition/Sentencing</a:t>
          </a:r>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p>
      </dsp:txBody>
      <dsp:txXfrm>
        <a:off x="6283858" y="1613264"/>
        <a:ext cx="1219460" cy="1613264"/>
      </dsp:txXfrm>
    </dsp:sp>
    <dsp:sp modelId="{ED8D9C11-5F5F-5141-9E8D-7A9F4F228C5B}">
      <dsp:nvSpPr>
        <dsp:cNvPr id="0" name=""/>
        <dsp:cNvSpPr/>
      </dsp:nvSpPr>
      <dsp:spPr>
        <a:xfrm>
          <a:off x="6320442" y="241989"/>
          <a:ext cx="1146292" cy="1343042"/>
        </a:xfrm>
        <a:prstGeom prst="ellipse">
          <a:avLst/>
        </a:prstGeom>
        <a:blipFill>
          <a:blip xmlns:r="http://schemas.openxmlformats.org/officeDocument/2006/relationships" r:embed="rId9" r:link="rId10">
            <a:extLst>
              <a:ext uri="{28A0092B-C50C-407E-A947-70E740481C1C}">
                <a14:useLocalDpi xmlns:a14="http://schemas.microsoft.com/office/drawing/2010/main" val="0"/>
              </a:ext>
            </a:extLst>
          </a:blip>
          <a:srcRect/>
          <a:stretch>
            <a:fillRect l="-42000" r="-4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3AC7EE4-CFFE-3541-BC84-C7E1C6F35B77}">
      <dsp:nvSpPr>
        <dsp:cNvPr id="0" name=""/>
        <dsp:cNvSpPr/>
      </dsp:nvSpPr>
      <dsp:spPr>
        <a:xfrm>
          <a:off x="7539902" y="0"/>
          <a:ext cx="1219460" cy="40331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pPr>
          <a:r>
            <a:rPr lang="en-US" sz="1400" kern="1200" dirty="0" smtClean="0"/>
            <a:t>Supervision</a:t>
          </a:r>
        </a:p>
        <a:p>
          <a:pPr marL="57150" lvl="1" indent="-57150" algn="l" defTabSz="488950">
            <a:lnSpc>
              <a:spcPct val="90000"/>
            </a:lnSpc>
            <a:spcBef>
              <a:spcPct val="0"/>
            </a:spcBef>
            <a:spcAft>
              <a:spcPct val="15000"/>
            </a:spcAft>
            <a:buChar char="••"/>
          </a:pPr>
          <a:r>
            <a:rPr lang="en-US" sz="1100" kern="1200" dirty="0" smtClean="0">
              <a:solidFill>
                <a:srgbClr val="FF0000"/>
              </a:solidFill>
            </a:rPr>
            <a:t>RNR Application</a:t>
          </a:r>
        </a:p>
        <a:p>
          <a:pPr marL="57150" lvl="1" indent="-57150" algn="l" defTabSz="488950">
            <a:lnSpc>
              <a:spcPct val="90000"/>
            </a:lnSpc>
            <a:spcBef>
              <a:spcPct val="0"/>
            </a:spcBef>
            <a:spcAft>
              <a:spcPct val="15000"/>
            </a:spcAft>
            <a:buChar char="••"/>
          </a:pPr>
          <a:r>
            <a:rPr lang="en-US" sz="1100" kern="1200" dirty="0" smtClean="0">
              <a:solidFill>
                <a:srgbClr val="FF0000"/>
              </a:solidFill>
            </a:rPr>
            <a:t>RE Toolkit</a:t>
          </a:r>
        </a:p>
        <a:p>
          <a:pPr marL="57150" lvl="1" indent="-57150" algn="l" defTabSz="488950">
            <a:lnSpc>
              <a:spcPct val="90000"/>
            </a:lnSpc>
            <a:spcBef>
              <a:spcPct val="0"/>
            </a:spcBef>
            <a:spcAft>
              <a:spcPct val="15000"/>
            </a:spcAft>
            <a:buChar char="••"/>
          </a:pPr>
          <a:r>
            <a:rPr lang="en-US" sz="1100" kern="1200" dirty="0" smtClean="0"/>
            <a:t>Restructure of Supervision</a:t>
          </a:r>
        </a:p>
        <a:p>
          <a:pPr marL="57150" lvl="1" indent="-57150" algn="l" defTabSz="488950">
            <a:lnSpc>
              <a:spcPct val="90000"/>
            </a:lnSpc>
            <a:spcBef>
              <a:spcPct val="0"/>
            </a:spcBef>
            <a:spcAft>
              <a:spcPct val="15000"/>
            </a:spcAft>
            <a:buChar char="••"/>
          </a:pPr>
          <a:r>
            <a:rPr lang="en-US" sz="1100" kern="1200" dirty="0" smtClean="0"/>
            <a:t>Training on CCP</a:t>
          </a:r>
        </a:p>
      </dsp:txBody>
      <dsp:txXfrm>
        <a:off x="7539902" y="1613264"/>
        <a:ext cx="1219460" cy="1613264"/>
      </dsp:txXfrm>
    </dsp:sp>
    <dsp:sp modelId="{D961F97E-BDB7-6049-B65C-AEA838AE81D1}">
      <dsp:nvSpPr>
        <dsp:cNvPr id="0" name=""/>
        <dsp:cNvSpPr/>
      </dsp:nvSpPr>
      <dsp:spPr>
        <a:xfrm>
          <a:off x="7576486" y="241989"/>
          <a:ext cx="1146292" cy="1343042"/>
        </a:xfrm>
        <a:prstGeom prst="ellipse">
          <a:avLst/>
        </a:prstGeom>
        <a:blipFill>
          <a:blip xmlns:r="http://schemas.openxmlformats.org/officeDocument/2006/relationships" r:embed="rId3" r:link="rId4">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0C374F2-3F4F-CD4E-B4D3-F28E5275A43B}">
      <dsp:nvSpPr>
        <dsp:cNvPr id="0" name=""/>
        <dsp:cNvSpPr/>
      </dsp:nvSpPr>
      <dsp:spPr>
        <a:xfrm rot="21420269" flipV="1">
          <a:off x="350519" y="3504398"/>
          <a:ext cx="8061960" cy="49232"/>
        </a:xfrm>
        <a:prstGeom prst="leftRigh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F1EF540-6537-4F3F-8030-E72A977E4862}" type="datetimeFigureOut">
              <a:rPr lang="en-US" smtClean="0"/>
              <a:t>5/23/2016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713C052-5B7E-4EBF-B075-807424C1ED20}" type="slidenum">
              <a:rPr lang="en-US" smtClean="0"/>
              <a:t>‹#›</a:t>
            </a:fld>
            <a:endParaRPr lang="en-US"/>
          </a:p>
        </p:txBody>
      </p:sp>
    </p:spTree>
    <p:extLst>
      <p:ext uri="{BB962C8B-B14F-4D97-AF65-F5344CB8AC3E}">
        <p14:creationId xmlns:p14="http://schemas.microsoft.com/office/powerpoint/2010/main" val="329766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DC5FBDE-EECA-4625-BFEB-F779B13FB68A}" type="datetimeFigureOut">
              <a:rPr lang="en-US" smtClean="0"/>
              <a:t>5/23/2016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1FDD0A6-86BE-41E0-8DBE-FA9445BA9D7E}" type="slidenum">
              <a:rPr lang="en-US" smtClean="0"/>
              <a:t>‹#›</a:t>
            </a:fld>
            <a:endParaRPr lang="en-US"/>
          </a:p>
        </p:txBody>
      </p:sp>
    </p:spTree>
    <p:extLst>
      <p:ext uri="{BB962C8B-B14F-4D97-AF65-F5344CB8AC3E}">
        <p14:creationId xmlns:p14="http://schemas.microsoft.com/office/powerpoint/2010/main" val="274356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a:t>
            </a:r>
            <a:r>
              <a:rPr lang="en-US" baseline="0" dirty="0" smtClean="0"/>
              <a:t> – Blueprint for Reform</a:t>
            </a:r>
          </a:p>
          <a:p>
            <a:endParaRPr lang="en-US" baseline="0" dirty="0" smtClean="0"/>
          </a:p>
          <a:p>
            <a:r>
              <a:rPr lang="en-US" baseline="0" dirty="0" smtClean="0"/>
              <a:t>Jail at critical status = 965</a:t>
            </a:r>
          </a:p>
          <a:p>
            <a:endParaRPr lang="en-US" dirty="0"/>
          </a:p>
        </p:txBody>
      </p:sp>
      <p:sp>
        <p:nvSpPr>
          <p:cNvPr id="4" name="Slide Number Placeholder 3"/>
          <p:cNvSpPr>
            <a:spLocks noGrp="1"/>
          </p:cNvSpPr>
          <p:nvPr>
            <p:ph type="sldNum" sz="quarter" idx="10"/>
          </p:nvPr>
        </p:nvSpPr>
        <p:spPr/>
        <p:txBody>
          <a:bodyPr/>
          <a:lstStyle/>
          <a:p>
            <a:fld id="{F1FDD0A6-86BE-41E0-8DBE-FA9445BA9D7E}" type="slidenum">
              <a:rPr lang="en-US" smtClean="0"/>
              <a:t>1</a:t>
            </a:fld>
            <a:endParaRPr lang="en-US"/>
          </a:p>
        </p:txBody>
      </p:sp>
    </p:spTree>
    <p:extLst>
      <p:ext uri="{BB962C8B-B14F-4D97-AF65-F5344CB8AC3E}">
        <p14:creationId xmlns:p14="http://schemas.microsoft.com/office/powerpoint/2010/main" val="111977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4D85CB-0F29-4016-A482-FACF80DCE10C}" type="slidenum">
              <a:rPr lang="en-US" smtClean="0"/>
              <a:pPr/>
              <a:t>21</a:t>
            </a:fld>
            <a:endParaRPr lang="en-US"/>
          </a:p>
        </p:txBody>
      </p:sp>
    </p:spTree>
    <p:extLst>
      <p:ext uri="{BB962C8B-B14F-4D97-AF65-F5344CB8AC3E}">
        <p14:creationId xmlns:p14="http://schemas.microsoft.com/office/powerpoint/2010/main" val="87042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34B17-A98B-4C41-A43C-F8C2E6BAACC4}" type="slidenum">
              <a:rPr lang="en-US" smtClean="0"/>
              <a:pPr/>
              <a:t>22</a:t>
            </a:fld>
            <a:endParaRPr lang="en-US"/>
          </a:p>
        </p:txBody>
      </p:sp>
    </p:spTree>
    <p:extLst>
      <p:ext uri="{BB962C8B-B14F-4D97-AF65-F5344CB8AC3E}">
        <p14:creationId xmlns:p14="http://schemas.microsoft.com/office/powerpoint/2010/main" val="35615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Judge</a:t>
            </a:r>
            <a:r>
              <a:rPr lang="en-US" baseline="0" dirty="0" smtClean="0"/>
              <a:t> Moreno &amp; Gloria – I can insert your contact information, just </a:t>
            </a:r>
            <a:r>
              <a:rPr lang="en-US" baseline="0" smtClean="0"/>
              <a:t>please provide.  </a:t>
            </a:r>
          </a:p>
          <a:p>
            <a:endParaRPr lang="en-US"/>
          </a:p>
        </p:txBody>
      </p:sp>
      <p:sp>
        <p:nvSpPr>
          <p:cNvPr id="4" name="Slide Number Placeholder 3"/>
          <p:cNvSpPr>
            <a:spLocks noGrp="1"/>
          </p:cNvSpPr>
          <p:nvPr>
            <p:ph type="sldNum" sz="quarter" idx="10"/>
          </p:nvPr>
        </p:nvSpPr>
        <p:spPr/>
        <p:txBody>
          <a:bodyPr/>
          <a:lstStyle/>
          <a:p>
            <a:fld id="{F1FDD0A6-86BE-41E0-8DBE-FA9445BA9D7E}" type="slidenum">
              <a:rPr lang="en-US" smtClean="0"/>
              <a:t>23</a:t>
            </a:fld>
            <a:endParaRPr lang="en-US"/>
          </a:p>
        </p:txBody>
      </p:sp>
    </p:spTree>
    <p:extLst>
      <p:ext uri="{BB962C8B-B14F-4D97-AF65-F5344CB8AC3E}">
        <p14:creationId xmlns:p14="http://schemas.microsoft.com/office/powerpoint/2010/main" val="150307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from this work on the subcommittees, with active community involvement,</a:t>
            </a:r>
            <a:r>
              <a:rPr lang="en-US" baseline="0" dirty="0" smtClean="0"/>
              <a:t> and through the ”champion” role of select Judges, that we have come to focus on key areas of reform.  </a:t>
            </a:r>
          </a:p>
          <a:p>
            <a:endParaRPr lang="en-US" baseline="0" dirty="0" smtClean="0"/>
          </a:p>
          <a:p>
            <a:r>
              <a:rPr lang="en-US" baseline="0" dirty="0" smtClean="0"/>
              <a:t>We have taken a data driven approach to our work, mapped our current system and built reforms based on consensus of leaders.  This process has lead us to focusing on reducing our local jail population – which is a topic/area that has started to gather a great deal of national attention.  </a:t>
            </a:r>
            <a:endParaRPr lang="en-US" dirty="0"/>
          </a:p>
        </p:txBody>
      </p:sp>
      <p:sp>
        <p:nvSpPr>
          <p:cNvPr id="4" name="Slide Number Placeholder 3"/>
          <p:cNvSpPr>
            <a:spLocks noGrp="1"/>
          </p:cNvSpPr>
          <p:nvPr>
            <p:ph type="sldNum" sz="quarter" idx="10"/>
          </p:nvPr>
        </p:nvSpPr>
        <p:spPr/>
        <p:txBody>
          <a:bodyPr/>
          <a:lstStyle/>
          <a:p>
            <a:fld id="{F1FDD0A6-86BE-41E0-8DBE-FA9445BA9D7E}" type="slidenum">
              <a:rPr lang="en-US" smtClean="0"/>
              <a:t>3</a:t>
            </a:fld>
            <a:endParaRPr lang="en-US"/>
          </a:p>
        </p:txBody>
      </p:sp>
    </p:spTree>
    <p:extLst>
      <p:ext uri="{BB962C8B-B14F-4D97-AF65-F5344CB8AC3E}">
        <p14:creationId xmlns:p14="http://schemas.microsoft.com/office/powerpoint/2010/main" val="178621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Blueprint for Reform,</a:t>
            </a:r>
            <a:r>
              <a:rPr lang="en-US" baseline="0" dirty="0" smtClean="0"/>
              <a:t> subcommittees worked to analyze the current operations of the system, and in partnership with a $150,000 Phase I MacArthur Grant, we engaged in these following steps.  </a:t>
            </a:r>
            <a:endParaRPr lang="en-US" dirty="0"/>
          </a:p>
        </p:txBody>
      </p:sp>
      <p:sp>
        <p:nvSpPr>
          <p:cNvPr id="4" name="Slide Number Placeholder 3"/>
          <p:cNvSpPr>
            <a:spLocks noGrp="1"/>
          </p:cNvSpPr>
          <p:nvPr>
            <p:ph type="sldNum" sz="quarter" idx="10"/>
          </p:nvPr>
        </p:nvSpPr>
        <p:spPr/>
        <p:txBody>
          <a:bodyPr/>
          <a:lstStyle/>
          <a:p>
            <a:fld id="{F1FDD0A6-86BE-41E0-8DBE-FA9445BA9D7E}" type="slidenum">
              <a:rPr lang="en-US" smtClean="0"/>
              <a:t>4</a:t>
            </a:fld>
            <a:endParaRPr lang="en-US"/>
          </a:p>
        </p:txBody>
      </p:sp>
    </p:spTree>
    <p:extLst>
      <p:ext uri="{BB962C8B-B14F-4D97-AF65-F5344CB8AC3E}">
        <p14:creationId xmlns:p14="http://schemas.microsoft.com/office/powerpoint/2010/main" val="141015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Bullet: </a:t>
            </a:r>
            <a:r>
              <a:rPr lang="en-US" dirty="0" smtClean="0"/>
              <a:t>The number of </a:t>
            </a:r>
            <a:r>
              <a:rPr lang="en-US" u="sng" dirty="0" smtClean="0"/>
              <a:t>individuals in jail</a:t>
            </a:r>
            <a:r>
              <a:rPr lang="en-US" baseline="0" dirty="0" smtClean="0"/>
              <a:t> is lower than admissions because </a:t>
            </a:r>
            <a:r>
              <a:rPr lang="en-US" sz="1300" kern="0" dirty="0"/>
              <a:t>so many individuals are admitted multiple times per year</a:t>
            </a:r>
            <a:endParaRPr lang="en-US" dirty="0"/>
          </a:p>
        </p:txBody>
      </p:sp>
      <p:sp>
        <p:nvSpPr>
          <p:cNvPr id="4" name="Slide Number Placeholder 3"/>
          <p:cNvSpPr>
            <a:spLocks noGrp="1"/>
          </p:cNvSpPr>
          <p:nvPr>
            <p:ph type="sldNum" sz="quarter" idx="10"/>
          </p:nvPr>
        </p:nvSpPr>
        <p:spPr/>
        <p:txBody>
          <a:bodyPr/>
          <a:lstStyle/>
          <a:p>
            <a:fld id="{A15692C7-B820-4F6D-AB1F-3C89B89C6F9F}" type="slidenum">
              <a:rPr lang="en-US" smtClean="0"/>
              <a:pPr/>
              <a:t>6</a:t>
            </a:fld>
            <a:endParaRPr lang="en-US"/>
          </a:p>
        </p:txBody>
      </p:sp>
    </p:spTree>
    <p:extLst>
      <p:ext uri="{BB962C8B-B14F-4D97-AF65-F5344CB8AC3E}">
        <p14:creationId xmlns:p14="http://schemas.microsoft.com/office/powerpoint/2010/main" val="92749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Outcomes are worse for defendants even when they are held for just 2 or 3 days. </a:t>
            </a:r>
          </a:p>
          <a:p>
            <a:r>
              <a:rPr lang="en-US" dirty="0" smtClean="0"/>
              <a:t>Those who are detained</a:t>
            </a:r>
            <a:r>
              <a:rPr lang="en-US" baseline="0" dirty="0" smtClean="0"/>
              <a:t> in jail </a:t>
            </a:r>
            <a:r>
              <a:rPr lang="en-US" dirty="0" smtClean="0"/>
              <a:t>are also more likely to receive a</a:t>
            </a:r>
            <a:r>
              <a:rPr lang="en-US" baseline="0" dirty="0" smtClean="0"/>
              <a:t> sentence of imprisonment (4x) and receive a longer sentence (3x).</a:t>
            </a:r>
            <a:endParaRPr lang="en-US" dirty="0"/>
          </a:p>
        </p:txBody>
      </p:sp>
      <p:sp>
        <p:nvSpPr>
          <p:cNvPr id="4" name="Slide Number Placeholder 3"/>
          <p:cNvSpPr>
            <a:spLocks noGrp="1"/>
          </p:cNvSpPr>
          <p:nvPr>
            <p:ph type="sldNum" sz="quarter" idx="10"/>
          </p:nvPr>
        </p:nvSpPr>
        <p:spPr/>
        <p:txBody>
          <a:bodyPr/>
          <a:lstStyle/>
          <a:p>
            <a:fld id="{A15692C7-B820-4F6D-AB1F-3C89B89C6F9F}" type="slidenum">
              <a:rPr lang="en-US" smtClean="0"/>
              <a:pPr/>
              <a:t>9</a:t>
            </a:fld>
            <a:endParaRPr lang="en-US"/>
          </a:p>
        </p:txBody>
      </p:sp>
    </p:spTree>
    <p:extLst>
      <p:ext uri="{BB962C8B-B14F-4D97-AF65-F5344CB8AC3E}">
        <p14:creationId xmlns:p14="http://schemas.microsoft.com/office/powerpoint/2010/main" val="197911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jurisdictions should work towards creation of these standardized reports.</a:t>
            </a:r>
            <a:r>
              <a:rPr lang="en-US" baseline="0" dirty="0" smtClean="0"/>
              <a:t>  Templates and suggestions for process can be provided. </a:t>
            </a:r>
            <a:endParaRPr lang="en-US" dirty="0"/>
          </a:p>
        </p:txBody>
      </p:sp>
      <p:sp>
        <p:nvSpPr>
          <p:cNvPr id="4" name="Slide Number Placeholder 3"/>
          <p:cNvSpPr>
            <a:spLocks noGrp="1"/>
          </p:cNvSpPr>
          <p:nvPr>
            <p:ph type="sldNum" sz="quarter" idx="10"/>
          </p:nvPr>
        </p:nvSpPr>
        <p:spPr/>
        <p:txBody>
          <a:bodyPr/>
          <a:lstStyle/>
          <a:p>
            <a:fld id="{F1FDD0A6-86BE-41E0-8DBE-FA9445BA9D7E}" type="slidenum">
              <a:rPr lang="en-US" smtClean="0"/>
              <a:t>11</a:t>
            </a:fld>
            <a:endParaRPr lang="en-US"/>
          </a:p>
        </p:txBody>
      </p:sp>
    </p:spTree>
    <p:extLst>
      <p:ext uri="{BB962C8B-B14F-4D97-AF65-F5344CB8AC3E}">
        <p14:creationId xmlns:p14="http://schemas.microsoft.com/office/powerpoint/2010/main" val="208808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ATMP TO ELUDE PURSU POLICE VEH         </a:t>
            </a:r>
          </a:p>
          <a:p>
            <a:r>
              <a:rPr lang="en-US" sz="1300" dirty="0"/>
              <a:t>VIOL OF ORDER(PRIOR CONVIC)</a:t>
            </a:r>
          </a:p>
          <a:p>
            <a:r>
              <a:rPr lang="en-US" sz="1300" dirty="0"/>
              <a:t>VIOL OF ORDER(ASSLT/RECK)              </a:t>
            </a:r>
          </a:p>
          <a:p>
            <a:r>
              <a:rPr lang="en-US" sz="1300" dirty="0"/>
              <a:t>SEX/KIDNAP OFFENDER(FAIL TO REG)FEL    </a:t>
            </a:r>
          </a:p>
          <a:p>
            <a:r>
              <a:rPr lang="en-US" sz="1300" dirty="0"/>
              <a:t>ESCAPE FROM COMMUNITY CUSTODY     </a:t>
            </a:r>
          </a:p>
          <a:p>
            <a:r>
              <a:rPr lang="en-US" sz="1300" dirty="0"/>
              <a:t>UNLAWF POSS FIREARM-2D(PREV CONV)    </a:t>
            </a:r>
          </a:p>
          <a:p>
            <a:r>
              <a:rPr lang="en-US" sz="1300" dirty="0"/>
              <a:t>MALICIOUS MISCHIEF-2ND DEG</a:t>
            </a:r>
          </a:p>
          <a:p>
            <a:r>
              <a:rPr lang="en-US" sz="1300" dirty="0"/>
              <a:t>UNLAWFUL POSS PAYM INSTRUM(COMBINATION)</a:t>
            </a:r>
          </a:p>
          <a:p>
            <a:r>
              <a:rPr lang="en-US" sz="1300" dirty="0"/>
              <a:t>BAIL JUMPING(CLASS B FELON)            </a:t>
            </a:r>
          </a:p>
          <a:p>
            <a:r>
              <a:rPr lang="en-US" sz="1300" dirty="0"/>
              <a:t>VEH(DUI-FELONY)</a:t>
            </a:r>
          </a:p>
          <a:p>
            <a:r>
              <a:rPr lang="en-US" sz="1300" dirty="0"/>
              <a:t>FORGERY(MAKE/COMPLETE/ALTER)          </a:t>
            </a:r>
          </a:p>
          <a:p>
            <a:r>
              <a:rPr lang="en-US" sz="1300" dirty="0"/>
              <a:t>VOYEURISM                  </a:t>
            </a:r>
          </a:p>
          <a:p>
            <a:r>
              <a:rPr lang="en-US" sz="1300" dirty="0"/>
              <a:t>INDECENT EXPOSURE (PRIOR CONV)         </a:t>
            </a:r>
            <a:endParaRPr lang="en-US" dirty="0"/>
          </a:p>
        </p:txBody>
      </p:sp>
      <p:sp>
        <p:nvSpPr>
          <p:cNvPr id="4" name="Slide Number Placeholder 3"/>
          <p:cNvSpPr>
            <a:spLocks noGrp="1"/>
          </p:cNvSpPr>
          <p:nvPr>
            <p:ph type="sldNum" sz="quarter" idx="10"/>
          </p:nvPr>
        </p:nvSpPr>
        <p:spPr/>
        <p:txBody>
          <a:bodyPr/>
          <a:lstStyle/>
          <a:p>
            <a:fld id="{82B34B17-A98B-4C41-A43C-F8C2E6BAACC4}" type="slidenum">
              <a:rPr lang="en-US" smtClean="0"/>
              <a:pPr/>
              <a:t>14</a:t>
            </a:fld>
            <a:endParaRPr lang="en-US"/>
          </a:p>
        </p:txBody>
      </p:sp>
    </p:spTree>
    <p:extLst>
      <p:ext uri="{BB962C8B-B14F-4D97-AF65-F5344CB8AC3E}">
        <p14:creationId xmlns:p14="http://schemas.microsoft.com/office/powerpoint/2010/main" val="401471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20,152 released in 2014.  </a:t>
            </a:r>
          </a:p>
          <a:p>
            <a:endParaRPr lang="en-US" dirty="0"/>
          </a:p>
        </p:txBody>
      </p:sp>
      <p:sp>
        <p:nvSpPr>
          <p:cNvPr id="4" name="Slide Number Placeholder 3"/>
          <p:cNvSpPr>
            <a:spLocks noGrp="1"/>
          </p:cNvSpPr>
          <p:nvPr>
            <p:ph type="sldNum" sz="quarter" idx="10"/>
          </p:nvPr>
        </p:nvSpPr>
        <p:spPr/>
        <p:txBody>
          <a:bodyPr/>
          <a:lstStyle/>
          <a:p>
            <a:fld id="{82B34B17-A98B-4C41-A43C-F8C2E6BAACC4}" type="slidenum">
              <a:rPr lang="en-US" smtClean="0"/>
              <a:pPr/>
              <a:t>16</a:t>
            </a:fld>
            <a:endParaRPr lang="en-US"/>
          </a:p>
        </p:txBody>
      </p:sp>
    </p:spTree>
    <p:extLst>
      <p:ext uri="{BB962C8B-B14F-4D97-AF65-F5344CB8AC3E}">
        <p14:creationId xmlns:p14="http://schemas.microsoft.com/office/powerpoint/2010/main" val="391781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Average for</a:t>
            </a:r>
            <a:r>
              <a:rPr lang="en-US" baseline="0" dirty="0" smtClean="0"/>
              <a:t> all races is 17 days. </a:t>
            </a:r>
            <a:endParaRPr lang="en-US" dirty="0" smtClean="0"/>
          </a:p>
          <a:p>
            <a:endParaRPr lang="en-US" dirty="0"/>
          </a:p>
        </p:txBody>
      </p:sp>
      <p:sp>
        <p:nvSpPr>
          <p:cNvPr id="4" name="Slide Number Placeholder 3"/>
          <p:cNvSpPr>
            <a:spLocks noGrp="1"/>
          </p:cNvSpPr>
          <p:nvPr>
            <p:ph type="sldNum" sz="quarter" idx="10"/>
          </p:nvPr>
        </p:nvSpPr>
        <p:spPr/>
        <p:txBody>
          <a:bodyPr/>
          <a:lstStyle/>
          <a:p>
            <a:fld id="{82B34B17-A98B-4C41-A43C-F8C2E6BAACC4}" type="slidenum">
              <a:rPr lang="en-US" smtClean="0"/>
              <a:pPr/>
              <a:t>17</a:t>
            </a:fld>
            <a:endParaRPr lang="en-US"/>
          </a:p>
        </p:txBody>
      </p:sp>
    </p:spTree>
    <p:extLst>
      <p:ext uri="{BB962C8B-B14F-4D97-AF65-F5344CB8AC3E}">
        <p14:creationId xmlns:p14="http://schemas.microsoft.com/office/powerpoint/2010/main" val="264554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370065" y="4827400"/>
            <a:ext cx="1714300" cy="446276"/>
          </a:xfrm>
          <a:prstGeom prst="rect">
            <a:avLst/>
          </a:prstGeom>
          <a:noFill/>
        </p:spPr>
        <p:txBody>
          <a:bodyPr wrap="none" rtlCol="0">
            <a:spAutoFit/>
          </a:bodyPr>
          <a:lstStyle/>
          <a:p>
            <a:r>
              <a:rPr lang="en-US" sz="2300" b="1" dirty="0" smtClean="0"/>
              <a:t>SJC Network</a:t>
            </a:r>
            <a:endParaRPr lang="en-US" sz="2300" b="1" dirty="0"/>
          </a:p>
        </p:txBody>
      </p:sp>
      <p:grpSp>
        <p:nvGrpSpPr>
          <p:cNvPr id="6" name="Group 5"/>
          <p:cNvGrpSpPr/>
          <p:nvPr userDrawn="1"/>
        </p:nvGrpSpPr>
        <p:grpSpPr>
          <a:xfrm>
            <a:off x="454025" y="5333242"/>
            <a:ext cx="1228317" cy="369332"/>
            <a:chOff x="454025" y="5091322"/>
            <a:chExt cx="1228317" cy="369332"/>
          </a:xfrm>
        </p:grpSpPr>
        <p:sp>
          <p:nvSpPr>
            <p:cNvPr id="7" name="TextBox 6"/>
            <p:cNvSpPr txBox="1"/>
            <p:nvPr/>
          </p:nvSpPr>
          <p:spPr>
            <a:xfrm>
              <a:off x="771365" y="5091322"/>
              <a:ext cx="910977" cy="369332"/>
            </a:xfrm>
            <a:prstGeom prst="rect">
              <a:avLst/>
            </a:prstGeom>
            <a:noFill/>
          </p:spPr>
          <p:txBody>
            <a:bodyPr wrap="none" rtlCol="0">
              <a:spAutoFit/>
            </a:bodyPr>
            <a:lstStyle/>
            <a:p>
              <a:r>
                <a:rPr lang="en-US" dirty="0" smtClean="0"/>
                <a:t>11 Core</a:t>
              </a:r>
              <a:endParaRPr lang="en-US" dirty="0"/>
            </a:p>
          </p:txBody>
        </p:sp>
        <p:pic>
          <p:nvPicPr>
            <p:cNvPr id="8" name="Picture 7"/>
            <p:cNvPicPr>
              <a:picLocks noChangeAspect="1"/>
            </p:cNvPicPr>
            <p:nvPr/>
          </p:nvPicPr>
          <p:blipFill>
            <a:blip r:embed="rId2"/>
            <a:stretch>
              <a:fillRect/>
            </a:stretch>
          </p:blipFill>
          <p:spPr>
            <a:xfrm>
              <a:off x="454025" y="5153314"/>
              <a:ext cx="307340" cy="307340"/>
            </a:xfrm>
            <a:prstGeom prst="rect">
              <a:avLst/>
            </a:prstGeom>
          </p:spPr>
        </p:pic>
      </p:grpSp>
      <p:grpSp>
        <p:nvGrpSpPr>
          <p:cNvPr id="9" name="Group 8"/>
          <p:cNvGrpSpPr/>
          <p:nvPr userDrawn="1"/>
        </p:nvGrpSpPr>
        <p:grpSpPr>
          <a:xfrm>
            <a:off x="509905" y="5739186"/>
            <a:ext cx="1409806" cy="369332"/>
            <a:chOff x="509905" y="5609586"/>
            <a:chExt cx="1409806" cy="369332"/>
          </a:xfrm>
        </p:grpSpPr>
        <p:sp>
          <p:nvSpPr>
            <p:cNvPr id="10" name="TextBox 9"/>
            <p:cNvSpPr txBox="1"/>
            <p:nvPr/>
          </p:nvSpPr>
          <p:spPr>
            <a:xfrm>
              <a:off x="771365" y="5609586"/>
              <a:ext cx="1148346" cy="369332"/>
            </a:xfrm>
            <a:prstGeom prst="rect">
              <a:avLst/>
            </a:prstGeom>
            <a:noFill/>
          </p:spPr>
          <p:txBody>
            <a:bodyPr wrap="none" rtlCol="0">
              <a:spAutoFit/>
            </a:bodyPr>
            <a:lstStyle/>
            <a:p>
              <a:r>
                <a:rPr lang="en-US" dirty="0" smtClean="0"/>
                <a:t>9 Partners</a:t>
              </a:r>
              <a:endParaRPr lang="en-US" dirty="0"/>
            </a:p>
          </p:txBody>
        </p:sp>
        <p:pic>
          <p:nvPicPr>
            <p:cNvPr id="11" name="Picture 10"/>
            <p:cNvPicPr>
              <a:picLocks noChangeAspect="1"/>
            </p:cNvPicPr>
            <p:nvPr/>
          </p:nvPicPr>
          <p:blipFill>
            <a:blip r:embed="rId3"/>
            <a:stretch>
              <a:fillRect/>
            </a:stretch>
          </p:blipFill>
          <p:spPr>
            <a:xfrm>
              <a:off x="509905" y="5696462"/>
              <a:ext cx="195580" cy="195580"/>
            </a:xfrm>
            <a:prstGeom prst="rect">
              <a:avLst/>
            </a:prstGeom>
          </p:spPr>
        </p:pic>
      </p:grpSp>
      <p:grpSp>
        <p:nvGrpSpPr>
          <p:cNvPr id="12" name="Group 11"/>
          <p:cNvGrpSpPr/>
          <p:nvPr userDrawn="1"/>
        </p:nvGrpSpPr>
        <p:grpSpPr>
          <a:xfrm>
            <a:off x="545823" y="6127850"/>
            <a:ext cx="1632335" cy="369332"/>
            <a:chOff x="545823" y="6127850"/>
            <a:chExt cx="1632335" cy="369332"/>
          </a:xfrm>
        </p:grpSpPr>
        <p:sp>
          <p:nvSpPr>
            <p:cNvPr id="13" name="TextBox 12"/>
            <p:cNvSpPr txBox="1"/>
            <p:nvPr/>
          </p:nvSpPr>
          <p:spPr>
            <a:xfrm>
              <a:off x="771365" y="6127850"/>
              <a:ext cx="1406793" cy="369332"/>
            </a:xfrm>
            <a:prstGeom prst="rect">
              <a:avLst/>
            </a:prstGeom>
            <a:noFill/>
          </p:spPr>
          <p:txBody>
            <a:bodyPr wrap="none" rtlCol="0">
              <a:spAutoFit/>
            </a:bodyPr>
            <a:lstStyle/>
            <a:p>
              <a:r>
                <a:rPr lang="en-US" dirty="0" smtClean="0"/>
                <a:t>171 Affiliates</a:t>
              </a:r>
              <a:endParaRPr lang="en-US" dirty="0"/>
            </a:p>
          </p:txBody>
        </p:sp>
        <p:pic>
          <p:nvPicPr>
            <p:cNvPr id="14" name="Picture 13"/>
            <p:cNvPicPr>
              <a:picLocks noChangeAspect="1"/>
            </p:cNvPicPr>
            <p:nvPr/>
          </p:nvPicPr>
          <p:blipFill>
            <a:blip r:embed="rId4"/>
            <a:stretch>
              <a:fillRect/>
            </a:stretch>
          </p:blipFill>
          <p:spPr>
            <a:xfrm>
              <a:off x="545823" y="6250644"/>
              <a:ext cx="123745" cy="123745"/>
            </a:xfrm>
            <a:prstGeom prst="rect">
              <a:avLst/>
            </a:prstGeom>
          </p:spPr>
        </p:pic>
      </p:grpSp>
      <p:pic>
        <p:nvPicPr>
          <p:cNvPr id="15" name="Picture 14"/>
          <p:cNvPicPr>
            <a:picLocks noChangeAspect="1"/>
          </p:cNvPicPr>
          <p:nvPr userDrawn="1"/>
        </p:nvPicPr>
        <p:blipFill>
          <a:blip r:embed="rId5"/>
          <a:stretch>
            <a:fillRect/>
          </a:stretch>
        </p:blipFill>
        <p:spPr>
          <a:xfrm>
            <a:off x="6796088" y="5890557"/>
            <a:ext cx="1892300" cy="533400"/>
          </a:xfrm>
          <a:prstGeom prst="rect">
            <a:avLst/>
          </a:prstGeom>
        </p:spPr>
      </p:pic>
    </p:spTree>
    <p:extLst>
      <p:ext uri="{BB962C8B-B14F-4D97-AF65-F5344CB8AC3E}">
        <p14:creationId xmlns:p14="http://schemas.microsoft.com/office/powerpoint/2010/main" val="370817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B5B38-8A0B-C642-88EA-AC6ECD20F97D}" type="datetimeFigureOut">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721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B5B38-8A0B-C642-88EA-AC6ECD20F97D}"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400255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B5B38-8A0B-C642-88EA-AC6ECD20F97D}"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55946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B5B38-8A0B-C642-88EA-AC6ECD20F97D}"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411233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B5B38-8A0B-C642-88EA-AC6ECD20F97D}"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147480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158" y="1127761"/>
            <a:ext cx="7772400" cy="1405160"/>
          </a:xfrm>
        </p:spPr>
        <p:txBody>
          <a:bodyPr>
            <a:noAutofit/>
          </a:bodyPr>
          <a:lstStyle>
            <a:lvl1pPr algn="l">
              <a:lnSpc>
                <a:spcPct val="80000"/>
              </a:lnSpc>
              <a:defRPr sz="6600" b="1" cap="all">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1158" y="2818671"/>
            <a:ext cx="6400800" cy="713019"/>
          </a:xfrm>
        </p:spPr>
        <p:txBody>
          <a:bodyPr>
            <a:normAutofit/>
          </a:bodyPr>
          <a:lstStyle>
            <a:lvl1pPr marL="0" indent="0" algn="l">
              <a:buNone/>
              <a:defRPr sz="24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hasCustomPrompt="1"/>
          </p:nvPr>
        </p:nvSpPr>
        <p:spPr>
          <a:xfrm>
            <a:off x="731838" y="3871523"/>
            <a:ext cx="2960687" cy="798513"/>
          </a:xfrm>
        </p:spPr>
        <p:txBody>
          <a:bodyPr>
            <a:normAutofit/>
          </a:bodyPr>
          <a:lstStyle>
            <a:lvl1pPr marL="0" indent="0">
              <a:buNone/>
              <a:defRPr sz="1400" b="0" i="0">
                <a:solidFill>
                  <a:srgbClr val="FFFFFF"/>
                </a:solidFill>
                <a:latin typeface="Calibri Light"/>
                <a:cs typeface="Calibri Light"/>
              </a:defRPr>
            </a:lvl1pPr>
          </a:lstStyle>
          <a:p>
            <a:pPr lvl="0"/>
            <a:r>
              <a:rPr lang="en-US" dirty="0" smtClean="0"/>
              <a:t>Date</a:t>
            </a:r>
            <a:endParaRPr lang="en-US" dirty="0"/>
          </a:p>
        </p:txBody>
      </p:sp>
    </p:spTree>
    <p:extLst>
      <p:ext uri="{BB962C8B-B14F-4D97-AF65-F5344CB8AC3E}">
        <p14:creationId xmlns:p14="http://schemas.microsoft.com/office/powerpoint/2010/main" val="117414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EB4F1-E7F1-CE46-9402-9AD137D84D9F}"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CD01-50E8-154C-82B2-A3C4A818FA44}" type="slidenum">
              <a:rPr lang="en-US" smtClean="0"/>
              <a:t>‹#›</a:t>
            </a:fld>
            <a:endParaRPr lang="en-US"/>
          </a:p>
        </p:txBody>
      </p:sp>
    </p:spTree>
    <p:extLst>
      <p:ext uri="{BB962C8B-B14F-4D97-AF65-F5344CB8AC3E}">
        <p14:creationId xmlns:p14="http://schemas.microsoft.com/office/powerpoint/2010/main" val="36611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688235" y="135861"/>
            <a:ext cx="7651646" cy="1143000"/>
          </a:xfrm>
        </p:spPr>
        <p:txBody>
          <a:bodyPr>
            <a:normAutofit/>
          </a:bodyPr>
          <a:lstStyle>
            <a:lvl1pPr algn="l">
              <a:defRPr sz="4000" b="1">
                <a:solidFill>
                  <a:srgbClr val="032A4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664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158" y="1127761"/>
            <a:ext cx="7772400" cy="1405160"/>
          </a:xfrm>
        </p:spPr>
        <p:txBody>
          <a:bodyPr>
            <a:noAutofit/>
          </a:bodyPr>
          <a:lstStyle>
            <a:lvl1pPr algn="l">
              <a:lnSpc>
                <a:spcPct val="80000"/>
              </a:lnSpc>
              <a:defRPr sz="6600" b="1" cap="all">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1158" y="2818671"/>
            <a:ext cx="6400800" cy="713019"/>
          </a:xfrm>
        </p:spPr>
        <p:txBody>
          <a:bodyPr>
            <a:normAutofit/>
          </a:bodyPr>
          <a:lstStyle>
            <a:lvl1pPr marL="0" indent="0" algn="l">
              <a:buNone/>
              <a:defRPr sz="24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hasCustomPrompt="1"/>
          </p:nvPr>
        </p:nvSpPr>
        <p:spPr>
          <a:xfrm>
            <a:off x="731838" y="3871523"/>
            <a:ext cx="2960687" cy="798513"/>
          </a:xfrm>
        </p:spPr>
        <p:txBody>
          <a:bodyPr>
            <a:normAutofit/>
          </a:bodyPr>
          <a:lstStyle>
            <a:lvl1pPr marL="0" indent="0">
              <a:buNone/>
              <a:defRPr sz="1400" b="0" i="0">
                <a:solidFill>
                  <a:srgbClr val="FFFFFF"/>
                </a:solidFill>
                <a:latin typeface="Calibri Light"/>
                <a:cs typeface="Calibri Light"/>
              </a:defRPr>
            </a:lvl1pPr>
          </a:lstStyle>
          <a:p>
            <a:pPr lvl="0"/>
            <a:r>
              <a:rPr lang="en-US" dirty="0" smtClean="0"/>
              <a:t>Date</a:t>
            </a:r>
            <a:endParaRPr lang="en-US" dirty="0"/>
          </a:p>
        </p:txBody>
      </p:sp>
    </p:spTree>
    <p:extLst>
      <p:ext uri="{BB962C8B-B14F-4D97-AF65-F5344CB8AC3E}">
        <p14:creationId xmlns:p14="http://schemas.microsoft.com/office/powerpoint/2010/main" val="21271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82690" y="356277"/>
            <a:ext cx="7651646" cy="1143000"/>
          </a:xfrm>
        </p:spPr>
        <p:txBody>
          <a:bodyPr/>
          <a:lstStyle>
            <a:lvl1pPr algn="l">
              <a:defRPr b="1">
                <a:solidFill>
                  <a:srgbClr val="032A4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82690" y="1681840"/>
            <a:ext cx="7651646" cy="3745488"/>
          </a:xfrm>
        </p:spPr>
        <p:txBody>
          <a:bodyPr/>
          <a:lstStyle>
            <a:lvl1pPr marL="342900" indent="-342900" algn="l">
              <a:buClr>
                <a:schemeClr val="tx2"/>
              </a:buClr>
              <a:buFont typeface="Wingdings" charset="2"/>
              <a:buChar char="§"/>
              <a:defRPr>
                <a:solidFill>
                  <a:schemeClr val="tx1"/>
                </a:solidFill>
              </a:defRPr>
            </a:lvl1pPr>
            <a:lvl2pPr marL="742950" indent="-285750" algn="l">
              <a:buClr>
                <a:schemeClr val="tx2"/>
              </a:buClr>
              <a:buFont typeface="Wingdings" charset="2"/>
              <a:buChar char="§"/>
              <a:defRPr>
                <a:solidFill>
                  <a:schemeClr val="tx1"/>
                </a:solidFill>
              </a:defRPr>
            </a:lvl2pPr>
            <a:lvl3pPr marL="1143000" indent="-228600" algn="l">
              <a:buClr>
                <a:schemeClr val="tx2"/>
              </a:buClr>
              <a:buFont typeface="Wingdings" charset="2"/>
              <a:buChar char="§"/>
              <a:defRPr>
                <a:solidFill>
                  <a:schemeClr val="tx1"/>
                </a:solidFill>
              </a:defRPr>
            </a:lvl3pPr>
            <a:lvl4pPr marL="1600200" indent="-228600" algn="l">
              <a:buClr>
                <a:schemeClr val="tx2"/>
              </a:buClr>
              <a:buFont typeface="Wingdings" charset="2"/>
              <a:buChar char="§"/>
              <a:defRPr>
                <a:solidFill>
                  <a:schemeClr val="tx1"/>
                </a:solidFill>
              </a:defRPr>
            </a:lvl4pPr>
            <a:lvl5pPr marL="2057400" indent="-228600" algn="l">
              <a:buClr>
                <a:schemeClr val="tx2"/>
              </a:buClr>
              <a:buFont typeface="Wingdings" charset="2"/>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662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82690" y="1721752"/>
            <a:ext cx="7651646" cy="1471385"/>
          </a:xfrm>
        </p:spPr>
        <p:txBody>
          <a:bodyPr anchor="t">
            <a:noAutofit/>
          </a:bodyPr>
          <a:lstStyle>
            <a:lvl1pPr algn="l">
              <a:lnSpc>
                <a:spcPct val="80000"/>
              </a:lnSpc>
              <a:defRPr sz="5400" b="1" cap="all" baseline="0">
                <a:solidFill>
                  <a:srgbClr val="FFFFFF"/>
                </a:solidFill>
              </a:defRPr>
            </a:lvl1pPr>
          </a:lstStyle>
          <a:p>
            <a:r>
              <a:rPr lang="en-US" dirty="0" smtClean="0"/>
              <a:t>CLICK TO EDIT SECTION HEADER TITLE STYLE</a:t>
            </a:r>
            <a:endParaRPr lang="en-US" dirty="0"/>
          </a:p>
        </p:txBody>
      </p:sp>
      <p:sp>
        <p:nvSpPr>
          <p:cNvPr id="3" name="Text Placeholder 2"/>
          <p:cNvSpPr>
            <a:spLocks noGrp="1"/>
          </p:cNvSpPr>
          <p:nvPr>
            <p:ph type="body" idx="1" hasCustomPrompt="1"/>
          </p:nvPr>
        </p:nvSpPr>
        <p:spPr>
          <a:xfrm>
            <a:off x="782690" y="3441466"/>
            <a:ext cx="7651646" cy="1500187"/>
          </a:xfrm>
        </p:spPr>
        <p:txBody>
          <a:bodyPr anchor="t"/>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Subhead Master text styles</a:t>
            </a:r>
          </a:p>
        </p:txBody>
      </p:sp>
    </p:spTree>
    <p:extLst>
      <p:ext uri="{BB962C8B-B14F-4D97-AF65-F5344CB8AC3E}">
        <p14:creationId xmlns:p14="http://schemas.microsoft.com/office/powerpoint/2010/main" val="64288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Mast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05781"/>
            <a:ext cx="8229600" cy="1143000"/>
          </a:xfrm>
        </p:spPr>
        <p:txBody>
          <a:bodyPr>
            <a:normAutofit/>
          </a:bodyPr>
          <a:lstStyle>
            <a:lvl1pPr>
              <a:defRPr sz="6000">
                <a:solidFill>
                  <a:schemeClr val="bg1"/>
                </a:solidFill>
              </a:defRPr>
            </a:lvl1pPr>
          </a:lstStyle>
          <a:p>
            <a:r>
              <a:rPr lang="en-US" dirty="0" smtClean="0"/>
              <a:t>Click to Edit Thank You</a:t>
            </a:r>
            <a:endParaRPr lang="en-US" dirty="0"/>
          </a:p>
        </p:txBody>
      </p:sp>
    </p:spTree>
    <p:extLst>
      <p:ext uri="{BB962C8B-B14F-4D97-AF65-F5344CB8AC3E}">
        <p14:creationId xmlns:p14="http://schemas.microsoft.com/office/powerpoint/2010/main" val="349090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6B5B38-8A0B-C642-88EA-AC6ECD20F97D}"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233925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6B5B38-8A0B-C642-88EA-AC6ECD20F97D}" type="datetimeFigureOut">
              <a:rPr lang="en-US" smtClean="0"/>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406480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6B5B38-8A0B-C642-88EA-AC6ECD20F97D}" type="datetimeFigureOut">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3C7F6-EAF9-6940-B4C8-7E6DE11976FD}" type="slidenum">
              <a:rPr lang="en-US" smtClean="0"/>
              <a:t>‹#›</a:t>
            </a:fld>
            <a:endParaRPr lang="en-US"/>
          </a:p>
        </p:txBody>
      </p:sp>
    </p:spTree>
    <p:extLst>
      <p:ext uri="{BB962C8B-B14F-4D97-AF65-F5344CB8AC3E}">
        <p14:creationId xmlns:p14="http://schemas.microsoft.com/office/powerpoint/2010/main" val="119900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B5B38-8A0B-C642-88EA-AC6ECD20F97D}" type="datetimeFigureOut">
              <a:rPr lang="en-US" smtClean="0"/>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3C7F6-EAF9-6940-B4C8-7E6DE11976FD}" type="slidenum">
              <a:rPr lang="en-US" smtClean="0"/>
              <a:t>‹#›</a:t>
            </a:fld>
            <a:endParaRPr lang="en-US"/>
          </a:p>
        </p:txBody>
      </p:sp>
    </p:spTree>
    <p:extLst>
      <p:ext uri="{BB962C8B-B14F-4D97-AF65-F5344CB8AC3E}">
        <p14:creationId xmlns:p14="http://schemas.microsoft.com/office/powerpoint/2010/main" val="1613091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692" y="340659"/>
            <a:ext cx="8231853" cy="2187388"/>
          </a:xfrm>
        </p:spPr>
        <p:txBody>
          <a:bodyPr/>
          <a:lstStyle/>
          <a:p>
            <a:r>
              <a:rPr lang="en-US" sz="3600" dirty="0" smtClean="0"/>
              <a:t>Creating and effecting local criminal justice reform</a:t>
            </a:r>
            <a:br>
              <a:rPr lang="en-US" sz="3600" dirty="0" smtClean="0"/>
            </a:br>
            <a:r>
              <a:rPr lang="en-US" sz="3600" dirty="0"/>
              <a:t/>
            </a:r>
            <a:br>
              <a:rPr lang="en-US" sz="3600" dirty="0"/>
            </a:br>
            <a:r>
              <a:rPr lang="en-US" sz="3600" dirty="0" smtClean="0"/>
              <a:t/>
            </a:r>
            <a:br>
              <a:rPr lang="en-US" sz="3600" dirty="0" smtClean="0"/>
            </a:br>
            <a:endParaRPr lang="en-US" sz="2800" dirty="0"/>
          </a:p>
        </p:txBody>
      </p:sp>
      <p:sp>
        <p:nvSpPr>
          <p:cNvPr id="3" name="Rectangle 2"/>
          <p:cNvSpPr/>
          <p:nvPr/>
        </p:nvSpPr>
        <p:spPr>
          <a:xfrm>
            <a:off x="657692" y="1721224"/>
            <a:ext cx="8231854" cy="3970318"/>
          </a:xfrm>
          <a:prstGeom prst="rect">
            <a:avLst/>
          </a:prstGeom>
        </p:spPr>
        <p:txBody>
          <a:bodyPr wrap="square">
            <a:spAutoFit/>
          </a:bodyPr>
          <a:lstStyle/>
          <a:p>
            <a:endParaRPr lang="en-US" dirty="0" smtClean="0">
              <a:solidFill>
                <a:srgbClr val="FF0000"/>
              </a:solidFill>
            </a:endParaRPr>
          </a:p>
          <a:p>
            <a:r>
              <a:rPr lang="en-US" dirty="0" smtClean="0">
                <a:solidFill>
                  <a:srgbClr val="FF0000"/>
                </a:solidFill>
              </a:rPr>
              <a:t>The Honorable Mary Ann Moreno</a:t>
            </a:r>
          </a:p>
          <a:p>
            <a:r>
              <a:rPr lang="en-US" dirty="0" smtClean="0">
                <a:solidFill>
                  <a:srgbClr val="FF0000"/>
                </a:solidFill>
              </a:rPr>
              <a:t>Spokane County Superior Court</a:t>
            </a:r>
          </a:p>
          <a:p>
            <a:endParaRPr lang="en-US" dirty="0">
              <a:solidFill>
                <a:srgbClr val="FF0000"/>
              </a:solidFill>
            </a:endParaRPr>
          </a:p>
          <a:p>
            <a:r>
              <a:rPr lang="en-US" dirty="0" smtClean="0">
                <a:solidFill>
                  <a:srgbClr val="FF0000"/>
                </a:solidFill>
              </a:rPr>
              <a:t>Gloria Ochoa-</a:t>
            </a:r>
            <a:r>
              <a:rPr lang="en-US" dirty="0" err="1" smtClean="0">
                <a:solidFill>
                  <a:srgbClr val="FF0000"/>
                </a:solidFill>
              </a:rPr>
              <a:t>Bruck</a:t>
            </a:r>
            <a:endParaRPr lang="en-US" dirty="0" smtClean="0">
              <a:solidFill>
                <a:srgbClr val="FF0000"/>
              </a:solidFill>
            </a:endParaRPr>
          </a:p>
          <a:p>
            <a:r>
              <a:rPr lang="en-US" dirty="0" smtClean="0">
                <a:solidFill>
                  <a:srgbClr val="FF0000"/>
                </a:solidFill>
              </a:rPr>
              <a:t>Director of Multicultural Affairs</a:t>
            </a:r>
          </a:p>
          <a:p>
            <a:r>
              <a:rPr lang="en-US" dirty="0" smtClean="0">
                <a:solidFill>
                  <a:srgbClr val="FF0000"/>
                </a:solidFill>
              </a:rPr>
              <a:t>City of Spokane</a:t>
            </a:r>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solidFill>
                  <a:srgbClr val="FF0000"/>
                </a:solidFill>
              </a:rPr>
              <a:t>Dr</a:t>
            </a:r>
            <a:r>
              <a:rPr lang="en-US" dirty="0">
                <a:solidFill>
                  <a:srgbClr val="FF0000"/>
                </a:solidFill>
              </a:rPr>
              <a:t>. Jacqueline van </a:t>
            </a:r>
            <a:r>
              <a:rPr lang="en-US" dirty="0" smtClean="0">
                <a:solidFill>
                  <a:srgbClr val="FF0000"/>
                </a:solidFill>
              </a:rPr>
              <a:t>Wormer</a:t>
            </a:r>
            <a:endParaRPr lang="en-US" dirty="0">
              <a:solidFill>
                <a:srgbClr val="FF0000"/>
              </a:solidFill>
            </a:endParaRPr>
          </a:p>
          <a:p>
            <a:r>
              <a:rPr lang="en-US" dirty="0" smtClean="0">
                <a:solidFill>
                  <a:srgbClr val="FF0000"/>
                </a:solidFill>
              </a:rPr>
              <a:t>Spokane Regional Criminal </a:t>
            </a:r>
            <a:r>
              <a:rPr lang="en-US" dirty="0">
                <a:solidFill>
                  <a:srgbClr val="FF0000"/>
                </a:solidFill>
              </a:rPr>
              <a:t>Justice </a:t>
            </a:r>
            <a:r>
              <a:rPr lang="en-US" dirty="0" smtClean="0">
                <a:solidFill>
                  <a:srgbClr val="FF0000"/>
                </a:solidFill>
              </a:rPr>
              <a:t>Administrator</a:t>
            </a:r>
          </a:p>
          <a:p>
            <a:r>
              <a:rPr lang="en-US" dirty="0" smtClean="0">
                <a:solidFill>
                  <a:srgbClr val="FF0000"/>
                </a:solidFill>
              </a:rPr>
              <a:t>Washington State University</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7578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Spokane County Data Review:  </a:t>
            </a:r>
            <a:br>
              <a:rPr lang="en-US" dirty="0" smtClean="0"/>
            </a:br>
            <a:r>
              <a:rPr lang="en-US" dirty="0" smtClean="0"/>
              <a:t>Who is in our jail? </a:t>
            </a:r>
            <a:endParaRPr lang="en-US" dirty="0"/>
          </a:p>
        </p:txBody>
      </p:sp>
    </p:spTree>
    <p:extLst>
      <p:ext uri="{BB962C8B-B14F-4D97-AF65-F5344CB8AC3E}">
        <p14:creationId xmlns:p14="http://schemas.microsoft.com/office/powerpoint/2010/main" val="3845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Status</a:t>
            </a:r>
            <a:endParaRPr lang="en-US" dirty="0"/>
          </a:p>
        </p:txBody>
      </p:sp>
      <p:graphicFrame>
        <p:nvGraphicFramePr>
          <p:cNvPr id="6" name="Content Placeholder 5"/>
          <p:cNvGraphicFramePr>
            <a:graphicFrameLocks noGrp="1"/>
          </p:cNvGraphicFramePr>
          <p:nvPr>
            <p:ph idx="1"/>
          </p:nvPr>
        </p:nvGraphicFramePr>
        <p:xfrm>
          <a:off x="782638" y="1681163"/>
          <a:ext cx="7651750" cy="374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97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Jail vs. County Population by Race</a:t>
            </a:r>
            <a:endParaRPr lang="en-US" dirty="0"/>
          </a:p>
        </p:txBody>
      </p:sp>
      <p:graphicFrame>
        <p:nvGraphicFramePr>
          <p:cNvPr id="5" name="Content Placeholder 4"/>
          <p:cNvGraphicFramePr>
            <a:graphicFrameLocks noGrp="1"/>
          </p:cNvGraphicFramePr>
          <p:nvPr>
            <p:ph idx="1"/>
          </p:nvPr>
        </p:nvGraphicFramePr>
        <p:xfrm>
          <a:off x="381000" y="1676400"/>
          <a:ext cx="4856162" cy="374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267200" y="1828800"/>
          <a:ext cx="5105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66800" y="1676400"/>
            <a:ext cx="2438400" cy="369332"/>
          </a:xfrm>
          <a:prstGeom prst="rect">
            <a:avLst/>
          </a:prstGeom>
          <a:noFill/>
        </p:spPr>
        <p:txBody>
          <a:bodyPr wrap="square" rtlCol="0">
            <a:spAutoFit/>
          </a:bodyPr>
          <a:lstStyle/>
          <a:p>
            <a:r>
              <a:rPr lang="en-US" dirty="0" smtClean="0"/>
              <a:t>Jail Population, 2014</a:t>
            </a:r>
            <a:endParaRPr lang="en-US" dirty="0"/>
          </a:p>
        </p:txBody>
      </p:sp>
      <p:sp>
        <p:nvSpPr>
          <p:cNvPr id="9" name="TextBox 8"/>
          <p:cNvSpPr txBox="1"/>
          <p:nvPr/>
        </p:nvSpPr>
        <p:spPr>
          <a:xfrm>
            <a:off x="5562600" y="1600200"/>
            <a:ext cx="2895600" cy="369332"/>
          </a:xfrm>
          <a:prstGeom prst="rect">
            <a:avLst/>
          </a:prstGeom>
          <a:noFill/>
        </p:spPr>
        <p:txBody>
          <a:bodyPr wrap="square" rtlCol="0">
            <a:spAutoFit/>
          </a:bodyPr>
          <a:lstStyle/>
          <a:p>
            <a:r>
              <a:rPr lang="en-US" dirty="0" smtClean="0"/>
              <a:t>County Population, 2014</a:t>
            </a:r>
            <a:endParaRPr lang="en-US" dirty="0"/>
          </a:p>
        </p:txBody>
      </p:sp>
    </p:spTree>
    <p:extLst>
      <p:ext uri="{BB962C8B-B14F-4D97-AF65-F5344CB8AC3E}">
        <p14:creationId xmlns:p14="http://schemas.microsoft.com/office/powerpoint/2010/main" val="201922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Charges</a:t>
            </a:r>
            <a:endParaRPr lang="en-US" dirty="0"/>
          </a:p>
        </p:txBody>
      </p:sp>
      <p:graphicFrame>
        <p:nvGraphicFramePr>
          <p:cNvPr id="5" name="Content Placeholder 4"/>
          <p:cNvGraphicFramePr>
            <a:graphicFrameLocks noGrp="1"/>
          </p:cNvGraphicFramePr>
          <p:nvPr>
            <p:ph idx="1"/>
          </p:nvPr>
        </p:nvGraphicFramePr>
        <p:xfrm>
          <a:off x="782638" y="1524000"/>
          <a:ext cx="7675562" cy="4495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882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304800" y="1676400"/>
          <a:ext cx="4551362" cy="374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191000" y="1676400"/>
          <a:ext cx="4343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5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stay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0913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all populations</a:t>
            </a:r>
            <a:endParaRPr lang="en-US" dirty="0"/>
          </a:p>
        </p:txBody>
      </p:sp>
      <p:graphicFrame>
        <p:nvGraphicFramePr>
          <p:cNvPr id="5" name="Content Placeholder 4"/>
          <p:cNvGraphicFramePr>
            <a:graphicFrameLocks noGrp="1"/>
          </p:cNvGraphicFramePr>
          <p:nvPr>
            <p:ph idx="1"/>
          </p:nvPr>
        </p:nvGraphicFramePr>
        <p:xfrm>
          <a:off x="782638" y="1681163"/>
          <a:ext cx="7651750" cy="374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291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Race</a:t>
            </a:r>
            <a:endParaRPr lang="en-US" dirty="0"/>
          </a:p>
        </p:txBody>
      </p:sp>
      <p:graphicFrame>
        <p:nvGraphicFramePr>
          <p:cNvPr id="5" name="Content Placeholder 4"/>
          <p:cNvGraphicFramePr>
            <a:graphicFrameLocks noGrp="1"/>
          </p:cNvGraphicFramePr>
          <p:nvPr>
            <p:ph idx="1"/>
          </p:nvPr>
        </p:nvGraphicFramePr>
        <p:xfrm>
          <a:off x="782638" y="1681163"/>
          <a:ext cx="7651750" cy="374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4772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928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51646" cy="1143000"/>
          </a:xfrm>
        </p:spPr>
        <p:txBody>
          <a:bodyPr>
            <a:normAutofit fontScale="90000"/>
          </a:bodyPr>
          <a:lstStyle/>
          <a:p>
            <a:r>
              <a:rPr lang="en-US" dirty="0" smtClean="0"/>
              <a:t>Bail Amounts (Snapshot, 6/30/15)</a:t>
            </a:r>
            <a:endParaRPr lang="en-US" dirty="0"/>
          </a:p>
        </p:txBody>
      </p:sp>
      <p:graphicFrame>
        <p:nvGraphicFramePr>
          <p:cNvPr id="5" name="Content Placeholder 4"/>
          <p:cNvGraphicFramePr>
            <a:graphicFrameLocks noGrp="1"/>
          </p:cNvGraphicFramePr>
          <p:nvPr>
            <p:ph idx="1"/>
          </p:nvPr>
        </p:nvGraphicFramePr>
        <p:xfrm>
          <a:off x="0" y="609600"/>
          <a:ext cx="89916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223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RCW 72.09.300 requires that every county in the state shall establish a local law and justice council.</a:t>
            </a:r>
          </a:p>
          <a:p>
            <a:endParaRPr lang="en-US" dirty="0" smtClean="0"/>
          </a:p>
          <a:p>
            <a:r>
              <a:rPr lang="en-US" dirty="0" smtClean="0"/>
              <a:t>Spokane County originally established one in 1991, but it went dormant at some point before the year 2000.</a:t>
            </a:r>
          </a:p>
          <a:p>
            <a:pPr marL="0" indent="0">
              <a:buNone/>
            </a:pPr>
            <a:endParaRPr lang="en-US" dirty="0" smtClean="0"/>
          </a:p>
          <a:p>
            <a:r>
              <a:rPr lang="en-US" dirty="0" smtClean="0"/>
              <a:t>In late 2013, a locally-formed Criminal Justice Council (jointly appointed by the </a:t>
            </a:r>
            <a:r>
              <a:rPr lang="en-US" dirty="0" err="1" smtClean="0"/>
              <a:t>BoCC</a:t>
            </a:r>
            <a:r>
              <a:rPr lang="en-US" dirty="0" smtClean="0"/>
              <a:t> and Spokane Mayor) adopted the </a:t>
            </a:r>
            <a:r>
              <a:rPr lang="en-US" i="1" dirty="0" smtClean="0"/>
              <a:t>Blueprint for Reform</a:t>
            </a:r>
            <a:r>
              <a:rPr lang="en-US" dirty="0" smtClean="0"/>
              <a:t>, an independent analysis of our system, which recommended 43 reforms, including re-establishment of the Spokane Regional County Law and Justice Council (SRLJC).</a:t>
            </a:r>
          </a:p>
          <a:p>
            <a:endParaRPr lang="en-US" dirty="0" smtClean="0"/>
          </a:p>
          <a:p>
            <a:r>
              <a:rPr lang="en-US" dirty="0" smtClean="0"/>
              <a:t>Critical to create a robust, active Council and Subcommittee process</a:t>
            </a:r>
          </a:p>
        </p:txBody>
      </p:sp>
      <p:sp>
        <p:nvSpPr>
          <p:cNvPr id="4" name="Footer Placeholder 3"/>
          <p:cNvSpPr>
            <a:spLocks noGrp="1"/>
          </p:cNvSpPr>
          <p:nvPr>
            <p:ph type="ftr" sz="quarter" idx="4294967295"/>
          </p:nvPr>
        </p:nvSpPr>
        <p:spPr>
          <a:xfrm>
            <a:off x="2667000" y="5624514"/>
            <a:ext cx="3352800" cy="273844"/>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7924800" y="5624514"/>
            <a:ext cx="762000" cy="273844"/>
          </a:xfrm>
          <a:prstGeom prst="rect">
            <a:avLst/>
          </a:prstGeom>
        </p:spPr>
        <p:txBody>
          <a:bodyPr/>
          <a:lstStyle/>
          <a:p>
            <a:fld id="{3B298F6B-6BCB-4280-BE0F-D5CCB107753F}" type="slidenum">
              <a:rPr lang="en-US" smtClean="0"/>
              <a:pPr/>
              <a:t>2</a:t>
            </a:fld>
            <a:endParaRPr lang="en-US" dirty="0"/>
          </a:p>
        </p:txBody>
      </p:sp>
    </p:spTree>
    <p:extLst>
      <p:ext uri="{BB962C8B-B14F-4D97-AF65-F5344CB8AC3E}">
        <p14:creationId xmlns:p14="http://schemas.microsoft.com/office/powerpoint/2010/main" val="59355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19870" t="9163" r="58701" b="5290"/>
          <a:stretch/>
        </p:blipFill>
        <p:spPr>
          <a:xfrm>
            <a:off x="0" y="27181"/>
            <a:ext cx="9144000" cy="6707709"/>
          </a:xfrm>
          <a:prstGeom prst="rect">
            <a:avLst/>
          </a:prstGeom>
        </p:spPr>
      </p:pic>
      <p:sp>
        <p:nvSpPr>
          <p:cNvPr id="3" name="TextBox 2"/>
          <p:cNvSpPr txBox="1"/>
          <p:nvPr/>
        </p:nvSpPr>
        <p:spPr>
          <a:xfrm>
            <a:off x="1" y="6611780"/>
            <a:ext cx="530915" cy="246221"/>
          </a:xfrm>
          <a:prstGeom prst="rect">
            <a:avLst/>
          </a:prstGeom>
          <a:noFill/>
        </p:spPr>
        <p:txBody>
          <a:bodyPr wrap="none" rtlCol="0">
            <a:spAutoFit/>
          </a:bodyPr>
          <a:lstStyle/>
          <a:p>
            <a:r>
              <a:rPr lang="en-US" sz="1000" dirty="0" smtClean="0"/>
              <a:t>Page 2</a:t>
            </a:r>
            <a:endParaRPr lang="en-US" sz="1000" dirty="0"/>
          </a:p>
        </p:txBody>
      </p:sp>
    </p:spTree>
    <p:extLst>
      <p:ext uri="{BB962C8B-B14F-4D97-AF65-F5344CB8AC3E}">
        <p14:creationId xmlns:p14="http://schemas.microsoft.com/office/powerpoint/2010/main" val="245209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Under SJC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RNR System</a:t>
            </a:r>
          </a:p>
          <a:p>
            <a:r>
              <a:rPr lang="en-US" dirty="0" smtClean="0"/>
              <a:t>Robust Pretrial Services</a:t>
            </a:r>
          </a:p>
          <a:p>
            <a:r>
              <a:rPr lang="en-US" dirty="0" smtClean="0"/>
              <a:t>Diversion </a:t>
            </a:r>
          </a:p>
          <a:p>
            <a:r>
              <a:rPr lang="en-US" dirty="0" smtClean="0"/>
              <a:t>Case Processing </a:t>
            </a:r>
          </a:p>
          <a:p>
            <a:endParaRPr lang="en-US" dirty="0"/>
          </a:p>
          <a:p>
            <a:endParaRPr lang="en-US" dirty="0" smtClean="0"/>
          </a:p>
          <a:p>
            <a:r>
              <a:rPr lang="en-US" dirty="0" smtClean="0"/>
              <a:t>Goal:  21% reduction in </a:t>
            </a:r>
            <a:r>
              <a:rPr lang="en-US" smtClean="0"/>
              <a:t>ADP of jail population by 2019</a:t>
            </a:r>
            <a:endParaRPr lang="en-US" dirty="0"/>
          </a:p>
        </p:txBody>
      </p:sp>
    </p:spTree>
    <p:extLst>
      <p:ext uri="{BB962C8B-B14F-4D97-AF65-F5344CB8AC3E}">
        <p14:creationId xmlns:p14="http://schemas.microsoft.com/office/powerpoint/2010/main" val="3829246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78440059"/>
              </p:ext>
            </p:extLst>
          </p:nvPr>
        </p:nvGraphicFramePr>
        <p:xfrm>
          <a:off x="152400" y="1600200"/>
          <a:ext cx="8763000" cy="403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457200" y="356277"/>
            <a:ext cx="8458200" cy="1143000"/>
          </a:xfrm>
          <a:prstGeom prst="leftRight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a:noAutofit/>
          </a:bodyPr>
          <a:lstStyle/>
          <a:p>
            <a:r>
              <a:rPr lang="en-US" sz="3600" dirty="0" smtClean="0"/>
              <a:t>Goal: Reduce Jail Admissions/ LOS / RED </a:t>
            </a:r>
            <a:endParaRPr lang="en-US" sz="3600" dirty="0"/>
          </a:p>
        </p:txBody>
      </p:sp>
    </p:spTree>
    <p:extLst>
      <p:ext uri="{BB962C8B-B14F-4D97-AF65-F5344CB8AC3E}">
        <p14:creationId xmlns:p14="http://schemas.microsoft.com/office/powerpoint/2010/main" val="364439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buNone/>
            </a:pPr>
            <a:r>
              <a:rPr lang="en-US" dirty="0"/>
              <a:t>Jacqueline van Wormer, Ph.D.</a:t>
            </a:r>
          </a:p>
          <a:p>
            <a:pPr algn="ctr">
              <a:buNone/>
            </a:pP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jvanwormer@spokanecounty.org</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None/>
            </a:pPr>
            <a:r>
              <a:rPr lang="en-US" dirty="0"/>
              <a:t>(509) 628-2663</a:t>
            </a:r>
          </a:p>
          <a:p>
            <a:pPr marL="457200" lvl="1" indent="0">
              <a:buNone/>
            </a:pPr>
            <a:endParaRPr lang="en-US" dirty="0"/>
          </a:p>
        </p:txBody>
      </p:sp>
    </p:spTree>
    <p:extLst>
      <p:ext uri="{BB962C8B-B14F-4D97-AF65-F5344CB8AC3E}">
        <p14:creationId xmlns:p14="http://schemas.microsoft.com/office/powerpoint/2010/main" val="261484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Subcommittees</a:t>
            </a:r>
            <a:endParaRPr lang="en-US" dirty="0"/>
          </a:p>
        </p:txBody>
      </p:sp>
      <p:sp>
        <p:nvSpPr>
          <p:cNvPr id="3" name="Content Placeholder 2"/>
          <p:cNvSpPr>
            <a:spLocks noGrp="1"/>
          </p:cNvSpPr>
          <p:nvPr>
            <p:ph idx="1"/>
          </p:nvPr>
        </p:nvSpPr>
        <p:spPr>
          <a:xfrm>
            <a:off x="782690" y="1499277"/>
            <a:ext cx="7651646" cy="4399081"/>
          </a:xfrm>
        </p:spPr>
        <p:txBody>
          <a:bodyPr>
            <a:normAutofit fontScale="77500" lnSpcReduction="20000"/>
          </a:bodyPr>
          <a:lstStyle/>
          <a:p>
            <a:r>
              <a:rPr lang="en-US" dirty="0" smtClean="0"/>
              <a:t>The SRLJC currently has nine subcommittees comprised of the SRLJC Board, other criminal justice system members, and community </a:t>
            </a:r>
            <a:r>
              <a:rPr lang="en-US" smtClean="0"/>
              <a:t>members.</a:t>
            </a:r>
            <a:endParaRPr lang="en-US" dirty="0" smtClean="0"/>
          </a:p>
          <a:p>
            <a:pPr lvl="1"/>
            <a:r>
              <a:rPr lang="en-US" dirty="0" smtClean="0"/>
              <a:t>Administrative Committee</a:t>
            </a:r>
          </a:p>
          <a:p>
            <a:pPr lvl="1"/>
            <a:r>
              <a:rPr lang="en-US" dirty="0" smtClean="0"/>
              <a:t>Evidence based practices</a:t>
            </a:r>
          </a:p>
          <a:p>
            <a:pPr lvl="1"/>
            <a:r>
              <a:rPr lang="en-US" dirty="0" smtClean="0"/>
              <a:t>Facilities</a:t>
            </a:r>
          </a:p>
          <a:p>
            <a:pPr lvl="1"/>
            <a:r>
              <a:rPr lang="en-US" dirty="0" smtClean="0"/>
              <a:t>Performance measures</a:t>
            </a:r>
          </a:p>
          <a:p>
            <a:pPr lvl="1"/>
            <a:r>
              <a:rPr lang="en-US" dirty="0" smtClean="0"/>
              <a:t>Racial equity</a:t>
            </a:r>
          </a:p>
          <a:p>
            <a:pPr lvl="1"/>
            <a:r>
              <a:rPr lang="en-US" dirty="0" smtClean="0"/>
              <a:t>Risk/needs/responsivity</a:t>
            </a:r>
          </a:p>
          <a:p>
            <a:pPr lvl="1"/>
            <a:r>
              <a:rPr lang="en-US" dirty="0" smtClean="0"/>
              <a:t>Strategic planning</a:t>
            </a:r>
          </a:p>
          <a:p>
            <a:pPr lvl="1"/>
            <a:r>
              <a:rPr lang="en-US" dirty="0" smtClean="0"/>
              <a:t>Technology</a:t>
            </a:r>
          </a:p>
          <a:p>
            <a:pPr lvl="1"/>
            <a:r>
              <a:rPr lang="en-US" dirty="0" smtClean="0"/>
              <a:t>Bail reform</a:t>
            </a:r>
            <a:endParaRPr lang="en-US" dirty="0"/>
          </a:p>
        </p:txBody>
      </p:sp>
      <p:sp>
        <p:nvSpPr>
          <p:cNvPr id="4" name="Footer Placeholder 3"/>
          <p:cNvSpPr>
            <a:spLocks noGrp="1"/>
          </p:cNvSpPr>
          <p:nvPr>
            <p:ph type="ftr" sz="quarter" idx="4294967295"/>
          </p:nvPr>
        </p:nvSpPr>
        <p:spPr>
          <a:xfrm>
            <a:off x="2667000" y="5624514"/>
            <a:ext cx="3352800" cy="273844"/>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7924800" y="5624514"/>
            <a:ext cx="762000" cy="273844"/>
          </a:xfrm>
          <a:prstGeom prst="rect">
            <a:avLst/>
          </a:prstGeom>
        </p:spPr>
        <p:txBody>
          <a:bodyPr/>
          <a:lstStyle/>
          <a:p>
            <a:fld id="{3B298F6B-6BCB-4280-BE0F-D5CCB107753F}" type="slidenum">
              <a:rPr lang="en-US" smtClean="0"/>
              <a:pPr/>
              <a:t>3</a:t>
            </a:fld>
            <a:endParaRPr lang="en-US" dirty="0"/>
          </a:p>
        </p:txBody>
      </p:sp>
    </p:spTree>
    <p:extLst>
      <p:ext uri="{BB962C8B-B14F-4D97-AF65-F5344CB8AC3E}">
        <p14:creationId xmlns:p14="http://schemas.microsoft.com/office/powerpoint/2010/main" val="19069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Data Driven</a:t>
            </a:r>
          </a:p>
          <a:p>
            <a:pPr lvl="1"/>
            <a:r>
              <a:rPr lang="en-US" dirty="0" smtClean="0"/>
              <a:t>Review of national level data/research</a:t>
            </a:r>
          </a:p>
          <a:p>
            <a:pPr lvl="1"/>
            <a:r>
              <a:rPr lang="en-US" dirty="0" smtClean="0"/>
              <a:t>Scrutiny of local data</a:t>
            </a:r>
          </a:p>
          <a:p>
            <a:r>
              <a:rPr lang="en-US" dirty="0" smtClean="0"/>
              <a:t>Systems Mapping</a:t>
            </a:r>
          </a:p>
          <a:p>
            <a:r>
              <a:rPr lang="en-US" dirty="0" smtClean="0"/>
              <a:t>Community Involvement</a:t>
            </a:r>
          </a:p>
          <a:p>
            <a:r>
              <a:rPr lang="en-US" dirty="0" smtClean="0"/>
              <a:t>Racial/Equity toolkit questions</a:t>
            </a:r>
            <a:endParaRPr lang="en-US" dirty="0"/>
          </a:p>
        </p:txBody>
      </p:sp>
    </p:spTree>
    <p:extLst>
      <p:ext uri="{BB962C8B-B14F-4D97-AF65-F5344CB8AC3E}">
        <p14:creationId xmlns:p14="http://schemas.microsoft.com/office/powerpoint/2010/main" val="38038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The National Picture of Jails</a:t>
            </a:r>
            <a:endParaRPr lang="en-US" dirty="0"/>
          </a:p>
        </p:txBody>
      </p:sp>
    </p:spTree>
    <p:extLst>
      <p:ext uri="{BB962C8B-B14F-4D97-AF65-F5344CB8AC3E}">
        <p14:creationId xmlns:p14="http://schemas.microsoft.com/office/powerpoint/2010/main" val="198700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 of Jails</a:t>
            </a:r>
            <a:endParaRPr lang="en-US" dirty="0"/>
          </a:p>
        </p:txBody>
      </p:sp>
      <p:sp>
        <p:nvSpPr>
          <p:cNvPr id="3" name="Content Placeholder 2"/>
          <p:cNvSpPr>
            <a:spLocks noGrp="1"/>
          </p:cNvSpPr>
          <p:nvPr>
            <p:ph idx="1"/>
          </p:nvPr>
        </p:nvSpPr>
        <p:spPr>
          <a:xfrm>
            <a:off x="384684" y="1681840"/>
            <a:ext cx="6038734" cy="3457088"/>
          </a:xfrm>
        </p:spPr>
        <p:txBody>
          <a:bodyPr>
            <a:normAutofit fontScale="62500" lnSpcReduction="20000"/>
          </a:bodyPr>
          <a:lstStyle/>
          <a:p>
            <a:pPr marL="228600" indent="-228600">
              <a:lnSpc>
                <a:spcPct val="90000"/>
              </a:lnSpc>
              <a:spcBef>
                <a:spcPct val="30000"/>
              </a:spcBef>
              <a:spcAft>
                <a:spcPct val="30000"/>
              </a:spcAft>
            </a:pPr>
            <a:r>
              <a:rPr lang="en-US" sz="3400" kern="0" dirty="0" smtClean="0"/>
              <a:t>Annual Admissions = 11,700,000</a:t>
            </a:r>
          </a:p>
          <a:p>
            <a:pPr marL="628650" lvl="1" indent="-228600">
              <a:lnSpc>
                <a:spcPct val="90000"/>
              </a:lnSpc>
              <a:spcBef>
                <a:spcPct val="30000"/>
              </a:spcBef>
              <a:spcAft>
                <a:spcPct val="30000"/>
              </a:spcAft>
            </a:pPr>
            <a:r>
              <a:rPr lang="en-US" sz="3400" kern="0" dirty="0" smtClean="0"/>
              <a:t>This is 19 times the number of admissions to prison (631,000)  </a:t>
            </a:r>
          </a:p>
          <a:p>
            <a:pPr marL="228600" indent="-228600">
              <a:lnSpc>
                <a:spcPct val="90000"/>
              </a:lnSpc>
              <a:spcBef>
                <a:spcPct val="30000"/>
              </a:spcBef>
              <a:spcAft>
                <a:spcPct val="30000"/>
              </a:spcAft>
            </a:pPr>
            <a:r>
              <a:rPr lang="en-US" sz="3400" kern="0" dirty="0" smtClean="0"/>
              <a:t>Jails hold both convicted and </a:t>
            </a:r>
            <a:r>
              <a:rPr lang="en-US" sz="3400" kern="0" dirty="0" err="1" smtClean="0"/>
              <a:t>unconvicted</a:t>
            </a:r>
            <a:r>
              <a:rPr lang="en-US" sz="3400" kern="0" dirty="0" smtClean="0"/>
              <a:t> inmates</a:t>
            </a:r>
          </a:p>
          <a:p>
            <a:pPr marL="628650" lvl="1" indent="-228600">
              <a:lnSpc>
                <a:spcPct val="90000"/>
              </a:lnSpc>
              <a:spcBef>
                <a:spcPct val="30000"/>
              </a:spcBef>
              <a:spcAft>
                <a:spcPct val="30000"/>
              </a:spcAft>
            </a:pPr>
            <a:r>
              <a:rPr lang="en-US" sz="3400" kern="0" dirty="0" smtClean="0"/>
              <a:t>62% are </a:t>
            </a:r>
            <a:r>
              <a:rPr lang="en-US" sz="3400" kern="0" dirty="0" err="1" smtClean="0"/>
              <a:t>unconvicted</a:t>
            </a:r>
            <a:r>
              <a:rPr lang="en-US" sz="3400" kern="0" dirty="0" smtClean="0"/>
              <a:t> and presumed innocent</a:t>
            </a:r>
          </a:p>
          <a:p>
            <a:pPr marL="628650" lvl="1" indent="-228600">
              <a:lnSpc>
                <a:spcPct val="90000"/>
              </a:lnSpc>
              <a:spcBef>
                <a:spcPct val="30000"/>
              </a:spcBef>
              <a:spcAft>
                <a:spcPct val="30000"/>
              </a:spcAft>
            </a:pPr>
            <a:r>
              <a:rPr lang="en-US" sz="3400" kern="0" dirty="0" smtClean="0"/>
              <a:t>38% are convicted and serving sentences generally less than 1 year </a:t>
            </a:r>
          </a:p>
          <a:p>
            <a:r>
              <a:rPr lang="en-US" sz="3400" kern="0" dirty="0" smtClean="0"/>
              <a:t>Average lengths of stay have been increasing over the past 30 years</a:t>
            </a:r>
          </a:p>
          <a:p>
            <a:endParaRPr lang="en-US" dirty="0"/>
          </a:p>
        </p:txBody>
      </p:sp>
      <p:pic>
        <p:nvPicPr>
          <p:cNvPr id="5" name="Picture 4"/>
          <p:cNvPicPr>
            <a:picLocks noChangeAspect="1" noChangeArrowheads="1"/>
          </p:cNvPicPr>
          <p:nvPr/>
        </p:nvPicPr>
        <p:blipFill>
          <a:blip r:embed="rId3" cstate="print"/>
          <a:srcRect/>
          <a:stretch>
            <a:fillRect/>
          </a:stretch>
        </p:blipFill>
        <p:spPr bwMode="auto">
          <a:xfrm>
            <a:off x="6423418" y="1681840"/>
            <a:ext cx="2010918" cy="207485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4425748" y="4691443"/>
            <a:ext cx="3995340" cy="1334453"/>
          </a:xfrm>
          <a:prstGeom prst="rect">
            <a:avLst/>
          </a:prstGeom>
          <a:noFill/>
          <a:ln w="9525">
            <a:noFill/>
            <a:miter lim="800000"/>
            <a:headEnd/>
            <a:tailEnd/>
          </a:ln>
        </p:spPr>
      </p:pic>
    </p:spTree>
    <p:extLst>
      <p:ext uri="{BB962C8B-B14F-4D97-AF65-F5344CB8AC3E}">
        <p14:creationId xmlns:p14="http://schemas.microsoft.com/office/powerpoint/2010/main" val="1632959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 &amp; Substance Use</a:t>
            </a:r>
            <a:endParaRPr lang="en-US" dirty="0"/>
          </a:p>
        </p:txBody>
      </p:sp>
      <p:sp>
        <p:nvSpPr>
          <p:cNvPr id="3" name="Content Placeholder 2"/>
          <p:cNvSpPr>
            <a:spLocks noGrp="1"/>
          </p:cNvSpPr>
          <p:nvPr>
            <p:ph idx="1"/>
          </p:nvPr>
        </p:nvSpPr>
        <p:spPr>
          <a:xfrm>
            <a:off x="782690" y="1681840"/>
            <a:ext cx="4566550" cy="3914288"/>
          </a:xfrm>
        </p:spPr>
        <p:txBody>
          <a:bodyPr>
            <a:normAutofit lnSpcReduction="10000"/>
          </a:bodyPr>
          <a:lstStyle/>
          <a:p>
            <a:r>
              <a:rPr lang="en-US" sz="2400" kern="0" dirty="0" smtClean="0"/>
              <a:t>Jails </a:t>
            </a:r>
            <a:r>
              <a:rPr lang="en-US" sz="2400" dirty="0" smtClean="0"/>
              <a:t>have become the provider of last resort for people with mental health issues</a:t>
            </a:r>
            <a:endParaRPr lang="en-US" sz="2400" kern="0" dirty="0" smtClean="0"/>
          </a:p>
          <a:p>
            <a:pPr lvl="1"/>
            <a:r>
              <a:rPr lang="en-US" sz="2400" dirty="0" smtClean="0"/>
              <a:t>Serious mental illness affects men and women in jail at rates four to six times higher than in the general population</a:t>
            </a:r>
          </a:p>
          <a:p>
            <a:pPr lvl="1"/>
            <a:r>
              <a:rPr lang="en-US" sz="2400" dirty="0" smtClean="0"/>
              <a:t>Sixty-eight percent have a history of abusing drugs, alcohol, or both</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349240" y="1810053"/>
            <a:ext cx="3281280" cy="2332180"/>
          </a:xfrm>
          <a:prstGeom prst="rect">
            <a:avLst/>
          </a:prstGeom>
          <a:noFill/>
          <a:ln w="9525">
            <a:noFill/>
            <a:miter lim="800000"/>
            <a:headEnd/>
            <a:tailEnd/>
          </a:ln>
        </p:spPr>
      </p:pic>
    </p:spTree>
    <p:extLst>
      <p:ext uri="{BB962C8B-B14F-4D97-AF65-F5344CB8AC3E}">
        <p14:creationId xmlns:p14="http://schemas.microsoft.com/office/powerpoint/2010/main" val="3863857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&amp; Ethnic Disparities </a:t>
            </a:r>
            <a:endParaRPr lang="en-US" dirty="0"/>
          </a:p>
        </p:txBody>
      </p:sp>
      <p:sp>
        <p:nvSpPr>
          <p:cNvPr id="3" name="Content Placeholder 2"/>
          <p:cNvSpPr>
            <a:spLocks noGrp="1"/>
          </p:cNvSpPr>
          <p:nvPr>
            <p:ph idx="1"/>
          </p:nvPr>
        </p:nvSpPr>
        <p:spPr>
          <a:xfrm>
            <a:off x="782690" y="1681840"/>
            <a:ext cx="4950598" cy="4014872"/>
          </a:xfrm>
        </p:spPr>
        <p:txBody>
          <a:bodyPr/>
          <a:lstStyle/>
          <a:p>
            <a:r>
              <a:rPr lang="en-US" sz="2400" kern="0" dirty="0" smtClean="0"/>
              <a:t>Jails often hold minorities at much higher rates than whites</a:t>
            </a:r>
          </a:p>
          <a:p>
            <a:pPr lvl="1"/>
            <a:r>
              <a:rPr lang="en-US" sz="2400" dirty="0" smtClean="0"/>
              <a:t>Nationwide African Americans are jailed at almost four times the rate of white Americans</a:t>
            </a:r>
          </a:p>
        </p:txBody>
      </p:sp>
      <p:pic>
        <p:nvPicPr>
          <p:cNvPr id="4" name="Picture 2"/>
          <p:cNvPicPr>
            <a:picLocks noChangeAspect="1" noChangeArrowheads="1"/>
          </p:cNvPicPr>
          <p:nvPr/>
        </p:nvPicPr>
        <p:blipFill>
          <a:blip r:embed="rId2" cstate="print"/>
          <a:srcRect/>
          <a:stretch>
            <a:fillRect/>
          </a:stretch>
        </p:blipFill>
        <p:spPr bwMode="auto">
          <a:xfrm>
            <a:off x="5733288" y="1681840"/>
            <a:ext cx="2949850" cy="2209801"/>
          </a:xfrm>
          <a:prstGeom prst="rect">
            <a:avLst/>
          </a:prstGeom>
          <a:noFill/>
          <a:ln w="9525">
            <a:noFill/>
            <a:miter lim="800000"/>
            <a:headEnd/>
            <a:tailEnd/>
          </a:ln>
        </p:spPr>
      </p:pic>
    </p:spTree>
    <p:extLst>
      <p:ext uri="{BB962C8B-B14F-4D97-AF65-F5344CB8AC3E}">
        <p14:creationId xmlns:p14="http://schemas.microsoft.com/office/powerpoint/2010/main" val="153985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782690" y="1681840"/>
            <a:ext cx="6486790" cy="1097174"/>
          </a:xfrm>
        </p:spPr>
        <p:txBody>
          <a:bodyPr>
            <a:normAutofit fontScale="92500" lnSpcReduction="10000"/>
          </a:bodyPr>
          <a:lstStyle/>
          <a:p>
            <a:r>
              <a:rPr lang="en-US" sz="2600" dirty="0" smtClean="0"/>
              <a:t>Compared to low-risk defendants held for no more than 24 hours, those held for 8-14 days were…</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239542" y="2779014"/>
            <a:ext cx="4234410" cy="3201520"/>
          </a:xfrm>
          <a:prstGeom prst="rect">
            <a:avLst/>
          </a:prstGeom>
          <a:noFill/>
          <a:ln w="9525">
            <a:noFill/>
            <a:miter lim="800000"/>
            <a:headEnd/>
            <a:tailEnd/>
          </a:ln>
        </p:spPr>
      </p:pic>
    </p:spTree>
    <p:extLst>
      <p:ext uri="{BB962C8B-B14F-4D97-AF65-F5344CB8AC3E}">
        <p14:creationId xmlns:p14="http://schemas.microsoft.com/office/powerpoint/2010/main" val="316449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JC_PowerPointTemplate (2)">
  <a:themeElements>
    <a:clrScheme name="Custom 4">
      <a:dk1>
        <a:srgbClr val="032A4D"/>
      </a:dk1>
      <a:lt1>
        <a:srgbClr val="FFFFFF"/>
      </a:lt1>
      <a:dk2>
        <a:srgbClr val="EA3506"/>
      </a:dk2>
      <a:lt2>
        <a:srgbClr val="FFFFFF"/>
      </a:lt2>
      <a:accent1>
        <a:srgbClr val="032A4D"/>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Wood Type</Template>
  <TotalTime>3836</TotalTime>
  <Words>852</Words>
  <Application>Microsoft Office PowerPoint</Application>
  <PresentationFormat>On-screen Show (4:3)</PresentationFormat>
  <Paragraphs>168</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SJC_PowerPointTemplate (2)</vt:lpstr>
      <vt:lpstr>Creating and effecting local criminal justice reform   </vt:lpstr>
      <vt:lpstr>Historical background</vt:lpstr>
      <vt:lpstr>Subcommittees</vt:lpstr>
      <vt:lpstr>The Process</vt:lpstr>
      <vt:lpstr>       The National Picture of Jails</vt:lpstr>
      <vt:lpstr>The Big Picture of Jails</vt:lpstr>
      <vt:lpstr>Mental Illness &amp; Substance Use</vt:lpstr>
      <vt:lpstr>Racial &amp; Ethnic Disparities </vt:lpstr>
      <vt:lpstr>Consequences</vt:lpstr>
      <vt:lpstr>       Spokane County Data Review:   Who is in our jail? </vt:lpstr>
      <vt:lpstr>Legal Status</vt:lpstr>
      <vt:lpstr>Jail vs. County Population by Race</vt:lpstr>
      <vt:lpstr>Charges</vt:lpstr>
      <vt:lpstr>PowerPoint Presentation</vt:lpstr>
      <vt:lpstr>Length of stay</vt:lpstr>
      <vt:lpstr>Overall, all populations</vt:lpstr>
      <vt:lpstr>By Race</vt:lpstr>
      <vt:lpstr>bail</vt:lpstr>
      <vt:lpstr>Bail Amounts (Snapshot, 6/30/15)</vt:lpstr>
      <vt:lpstr>PowerPoint Presentation</vt:lpstr>
      <vt:lpstr>Strategies Under SJC</vt:lpstr>
      <vt:lpstr>Goal: Reduce Jail Admissions/ LOS / RED </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Medina</dc:creator>
  <cp:lastModifiedBy>Smith, Stacy</cp:lastModifiedBy>
  <cp:revision>324</cp:revision>
  <cp:lastPrinted>2016-03-08T22:00:24Z</cp:lastPrinted>
  <dcterms:created xsi:type="dcterms:W3CDTF">2015-02-06T14:58:17Z</dcterms:created>
  <dcterms:modified xsi:type="dcterms:W3CDTF">2016-05-23T14:11:54Z</dcterms:modified>
</cp:coreProperties>
</file>