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33" r:id="rId2"/>
  </p:sldMasterIdLst>
  <p:notesMasterIdLst>
    <p:notesMasterId r:id="rId43"/>
  </p:notesMasterIdLst>
  <p:handoutMasterIdLst>
    <p:handoutMasterId r:id="rId44"/>
  </p:handoutMasterIdLst>
  <p:sldIdLst>
    <p:sldId id="642" r:id="rId3"/>
    <p:sldId id="814" r:id="rId4"/>
    <p:sldId id="696" r:id="rId5"/>
    <p:sldId id="782" r:id="rId6"/>
    <p:sldId id="815" r:id="rId7"/>
    <p:sldId id="830" r:id="rId8"/>
    <p:sldId id="816" r:id="rId9"/>
    <p:sldId id="817" r:id="rId10"/>
    <p:sldId id="818" r:id="rId11"/>
    <p:sldId id="819" r:id="rId12"/>
    <p:sldId id="835" r:id="rId13"/>
    <p:sldId id="820" r:id="rId14"/>
    <p:sldId id="821" r:id="rId15"/>
    <p:sldId id="822" r:id="rId16"/>
    <p:sldId id="769" r:id="rId17"/>
    <p:sldId id="770" r:id="rId18"/>
    <p:sldId id="771" r:id="rId19"/>
    <p:sldId id="823" r:id="rId20"/>
    <p:sldId id="824" r:id="rId21"/>
    <p:sldId id="825" r:id="rId22"/>
    <p:sldId id="826" r:id="rId23"/>
    <p:sldId id="827" r:id="rId24"/>
    <p:sldId id="797" r:id="rId25"/>
    <p:sldId id="828" r:id="rId26"/>
    <p:sldId id="829" r:id="rId27"/>
    <p:sldId id="831" r:id="rId28"/>
    <p:sldId id="832" r:id="rId29"/>
    <p:sldId id="834" r:id="rId30"/>
    <p:sldId id="809" r:id="rId31"/>
    <p:sldId id="810" r:id="rId32"/>
    <p:sldId id="813" r:id="rId33"/>
    <p:sldId id="811" r:id="rId34"/>
    <p:sldId id="700" r:id="rId35"/>
    <p:sldId id="804" r:id="rId36"/>
    <p:sldId id="688" r:id="rId37"/>
    <p:sldId id="802" r:id="rId38"/>
    <p:sldId id="803" r:id="rId39"/>
    <p:sldId id="805" r:id="rId40"/>
    <p:sldId id="806" r:id="rId41"/>
    <p:sldId id="631" r:id="rId4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BFCFF"/>
    <a:srgbClr val="3399FF"/>
    <a:srgbClr val="1149FF"/>
    <a:srgbClr val="3B76FF"/>
    <a:srgbClr val="00A2E0"/>
    <a:srgbClr val="0066FF"/>
    <a:srgbClr val="89AAD3"/>
    <a:srgbClr val="345C8C"/>
    <a:srgbClr val="3A669C"/>
    <a:srgbClr val="4579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961" autoAdjust="0"/>
    <p:restoredTop sz="94674" autoAdjust="0"/>
  </p:normalViewPr>
  <p:slideViewPr>
    <p:cSldViewPr>
      <p:cViewPr varScale="1">
        <p:scale>
          <a:sx n="92" d="100"/>
          <a:sy n="92" d="100"/>
        </p:scale>
        <p:origin x="54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5F7CAEC-AF7F-46F1-AA8B-EF24541C0A4E}" type="datetimeFigureOut">
              <a:rPr lang="en-US" smtClean="0"/>
              <a:t>5/24/2016</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A98F394-3EAB-421F-A73E-578681ED8174}" type="slidenum">
              <a:rPr lang="en-US" smtClean="0"/>
              <a:t>‹#›</a:t>
            </a:fld>
            <a:endParaRPr lang="en-US" dirty="0"/>
          </a:p>
        </p:txBody>
      </p:sp>
    </p:spTree>
    <p:extLst>
      <p:ext uri="{BB962C8B-B14F-4D97-AF65-F5344CB8AC3E}">
        <p14:creationId xmlns:p14="http://schemas.microsoft.com/office/powerpoint/2010/main" val="1258358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0F2E0CB-D68F-456F-8B59-AF254A760A41}" type="datetimeFigureOut">
              <a:rPr lang="en-US" smtClean="0"/>
              <a:t>5/24/2016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0C37B95-9DF8-4850-A708-FC9ECAAEC856}" type="slidenum">
              <a:rPr lang="en-US" smtClean="0"/>
              <a:t>‹#›</a:t>
            </a:fld>
            <a:endParaRPr lang="en-US" dirty="0"/>
          </a:p>
        </p:txBody>
      </p:sp>
    </p:spTree>
    <p:extLst>
      <p:ext uri="{BB962C8B-B14F-4D97-AF65-F5344CB8AC3E}">
        <p14:creationId xmlns:p14="http://schemas.microsoft.com/office/powerpoint/2010/main" val="1669522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43778D-6E2D-4E35-99E1-BE71CC8FB6CE}" type="slidenum">
              <a:rPr lang="en-US"/>
              <a:pPr/>
              <a:t>4</a:t>
            </a:fld>
            <a:endParaRPr lang="en-US"/>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xfrm>
            <a:off x="934720" y="4415790"/>
            <a:ext cx="5140960" cy="4183380"/>
          </a:xfrm>
        </p:spPr>
        <p:txBody>
          <a:bodyPr/>
          <a:lstStyle/>
          <a:p>
            <a:endParaRPr lang="en-US"/>
          </a:p>
        </p:txBody>
      </p:sp>
    </p:spTree>
    <p:extLst>
      <p:ext uri="{BB962C8B-B14F-4D97-AF65-F5344CB8AC3E}">
        <p14:creationId xmlns:p14="http://schemas.microsoft.com/office/powerpoint/2010/main" val="335022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40D4F5D-8D6E-4427-819D-5D3D4A1CF8B6}" type="slidenum">
              <a:rPr lang="en-US">
                <a:solidFill>
                  <a:prstClr val="black"/>
                </a:solidFill>
              </a:rPr>
              <a:pPr eaLnBrk="1" hangingPunct="1"/>
              <a:t>15</a:t>
            </a:fld>
            <a:endParaRPr lang="en-US">
              <a:solidFill>
                <a:prstClr val="black"/>
              </a:solidFill>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817451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8" name="Freeform 6"/>
            <p:cNvSpPr>
              <a:spLocks/>
            </p:cNvSpPr>
            <p:nvPr/>
          </p:nvSpPr>
          <p:spPr bwMode="hidden">
            <a:xfrm>
              <a:off x="4038" y="3577"/>
              <a:ext cx="1720" cy="65"/>
            </a:xfrm>
            <a:custGeom>
              <a:avLst/>
              <a:gdLst>
                <a:gd name="T0" fmla="*/ 1722 w 1722"/>
                <a:gd name="T1" fmla="*/ 66 h 66"/>
                <a:gd name="T2" fmla="*/ 1722 w 1722"/>
                <a:gd name="T3" fmla="*/ 60 h 66"/>
                <a:gd name="T4" fmla="*/ 0 w 1722"/>
                <a:gd name="T5" fmla="*/ 0 h 66"/>
                <a:gd name="T6" fmla="*/ 0 w 1722"/>
                <a:gd name="T7" fmla="*/ 48 h 66"/>
                <a:gd name="T8" fmla="*/ 1722 w 1722"/>
                <a:gd name="T9" fmla="*/ 66 h 66"/>
                <a:gd name="T10" fmla="*/ 1722 w 1722"/>
                <a:gd name="T11" fmla="*/ 66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fontAlgn="base">
                <a:spcBef>
                  <a:spcPct val="0"/>
                </a:spcBef>
                <a:spcAft>
                  <a:spcPct val="0"/>
                </a:spcAft>
                <a:defRPr/>
              </a:pPr>
              <a:endParaRPr lang="en-US" dirty="0">
                <a:solidFill>
                  <a:srgbClr val="FFFFFF"/>
                </a:solidFill>
              </a:endParaRPr>
            </a:p>
          </p:txBody>
        </p:sp>
        <p:sp>
          <p:nvSpPr>
            <p:cNvPr id="10" name="Freeform 8"/>
            <p:cNvSpPr>
              <a:spLocks/>
            </p:cNvSpPr>
            <p:nvPr/>
          </p:nvSpPr>
          <p:spPr bwMode="hidden">
            <a:xfrm>
              <a:off x="4784" y="3702"/>
              <a:ext cx="974" cy="101"/>
            </a:xfrm>
            <a:custGeom>
              <a:avLst/>
              <a:gdLst>
                <a:gd name="T0" fmla="*/ 975 w 975"/>
                <a:gd name="T1" fmla="*/ 48 h 101"/>
                <a:gd name="T2" fmla="*/ 975 w 975"/>
                <a:gd name="T3" fmla="*/ 0 h 101"/>
                <a:gd name="T4" fmla="*/ 0 w 975"/>
                <a:gd name="T5" fmla="*/ 24 h 101"/>
                <a:gd name="T6" fmla="*/ 0 w 975"/>
                <a:gd name="T7" fmla="*/ 101 h 101"/>
                <a:gd name="T8" fmla="*/ 975 w 975"/>
                <a:gd name="T9" fmla="*/ 48 h 101"/>
                <a:gd name="T10" fmla="*/ 975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11" name="Freeform 9"/>
            <p:cNvSpPr>
              <a:spLocks/>
            </p:cNvSpPr>
            <p:nvPr/>
          </p:nvSpPr>
          <p:spPr bwMode="hidden">
            <a:xfrm>
              <a:off x="3619" y="3815"/>
              <a:ext cx="2139" cy="198"/>
            </a:xfrm>
            <a:custGeom>
              <a:avLst/>
              <a:gdLst>
                <a:gd name="T0" fmla="*/ 2141 w 2141"/>
                <a:gd name="T1" fmla="*/ 0 h 198"/>
                <a:gd name="T2" fmla="*/ 0 w 2141"/>
                <a:gd name="T3" fmla="*/ 156 h 198"/>
                <a:gd name="T4" fmla="*/ 0 w 2141"/>
                <a:gd name="T5" fmla="*/ 198 h 198"/>
                <a:gd name="T6" fmla="*/ 2141 w 2141"/>
                <a:gd name="T7" fmla="*/ 0 h 198"/>
                <a:gd name="T8" fmla="*/ 2141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13" name="Freeform 11"/>
            <p:cNvSpPr>
              <a:spLocks/>
            </p:cNvSpPr>
            <p:nvPr/>
          </p:nvSpPr>
          <p:spPr bwMode="hidden">
            <a:xfrm>
              <a:off x="2097" y="4043"/>
              <a:ext cx="2514" cy="276"/>
            </a:xfrm>
            <a:custGeom>
              <a:avLst/>
              <a:gdLst>
                <a:gd name="T0" fmla="*/ 2182 w 2517"/>
                <a:gd name="T1" fmla="*/ 276 h 276"/>
                <a:gd name="T2" fmla="*/ 2517 w 2517"/>
                <a:gd name="T3" fmla="*/ 204 h 276"/>
                <a:gd name="T4" fmla="*/ 2260 w 2517"/>
                <a:gd name="T5" fmla="*/ 0 h 276"/>
                <a:gd name="T6" fmla="*/ 0 w 2517"/>
                <a:gd name="T7" fmla="*/ 276 h 276"/>
                <a:gd name="T8" fmla="*/ 2182 w 2517"/>
                <a:gd name="T9" fmla="*/ 276 h 276"/>
                <a:gd name="T10" fmla="*/ 2182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15" name="Freeform 13"/>
            <p:cNvSpPr>
              <a:spLocks/>
            </p:cNvSpPr>
            <p:nvPr/>
          </p:nvSpPr>
          <p:spPr bwMode="hidden">
            <a:xfrm>
              <a:off x="5030" y="3151"/>
              <a:ext cx="728" cy="240"/>
            </a:xfrm>
            <a:custGeom>
              <a:avLst/>
              <a:gdLst>
                <a:gd name="T0" fmla="*/ 729 w 729"/>
                <a:gd name="T1" fmla="*/ 240 h 240"/>
                <a:gd name="T2" fmla="*/ 0 w 729"/>
                <a:gd name="T3" fmla="*/ 0 h 240"/>
                <a:gd name="T4" fmla="*/ 0 w 729"/>
                <a:gd name="T5" fmla="*/ 6 h 240"/>
                <a:gd name="T6" fmla="*/ 729 w 729"/>
                <a:gd name="T7" fmla="*/ 240 h 240"/>
                <a:gd name="T8" fmla="*/ 729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1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17" name="Freeform 15"/>
            <p:cNvSpPr>
              <a:spLocks/>
            </p:cNvSpPr>
            <p:nvPr/>
          </p:nvSpPr>
          <p:spPr bwMode="hidden">
            <a:xfrm>
              <a:off x="5030" y="3049"/>
              <a:ext cx="728" cy="318"/>
            </a:xfrm>
            <a:custGeom>
              <a:avLst/>
              <a:gdLst>
                <a:gd name="T0" fmla="*/ 729 w 729"/>
                <a:gd name="T1" fmla="*/ 318 h 318"/>
                <a:gd name="T2" fmla="*/ 729 w 729"/>
                <a:gd name="T3" fmla="*/ 312 h 318"/>
                <a:gd name="T4" fmla="*/ 0 w 729"/>
                <a:gd name="T5" fmla="*/ 0 h 318"/>
                <a:gd name="T6" fmla="*/ 0 w 729"/>
                <a:gd name="T7" fmla="*/ 54 h 318"/>
                <a:gd name="T8" fmla="*/ 729 w 729"/>
                <a:gd name="T9" fmla="*/ 318 h 318"/>
                <a:gd name="T10" fmla="*/ 729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1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21"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23"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2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2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fontAlgn="base">
                <a:spcBef>
                  <a:spcPct val="0"/>
                </a:spcBef>
                <a:spcAft>
                  <a:spcPct val="0"/>
                </a:spcAft>
                <a:defRPr/>
              </a:pPr>
              <a:endParaRPr lang="en-US" dirty="0">
                <a:solidFill>
                  <a:srgbClr val="FFFFFF"/>
                </a:solidFill>
              </a:endParaRPr>
            </a:p>
          </p:txBody>
        </p:sp>
        <p:sp>
          <p:nvSpPr>
            <p:cNvPr id="2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27"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30" name="Freeform 28"/>
            <p:cNvSpPr>
              <a:spLocks/>
            </p:cNvSpPr>
            <p:nvPr/>
          </p:nvSpPr>
          <p:spPr bwMode="hidden">
            <a:xfrm>
              <a:off x="5698" y="653"/>
              <a:ext cx="60" cy="311"/>
            </a:xfrm>
            <a:custGeom>
              <a:avLst/>
              <a:gdLst>
                <a:gd name="T0" fmla="*/ 0 w 60"/>
                <a:gd name="T1" fmla="*/ 144 h 312"/>
                <a:gd name="T2" fmla="*/ 60 w 60"/>
                <a:gd name="T3" fmla="*/ 312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3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32"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3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3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4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grpSp>
      </p:grpSp>
      <p:sp>
        <p:nvSpPr>
          <p:cNvPr id="6186" name="Rectangle 42"/>
          <p:cNvSpPr>
            <a:spLocks noGrp="1" noChangeArrowheads="1"/>
          </p:cNvSpPr>
          <p:nvPr>
            <p:ph type="ctrTitle" sz="quarter"/>
          </p:nvPr>
        </p:nvSpPr>
        <p:spPr>
          <a:xfrm>
            <a:off x="457200" y="1600200"/>
            <a:ext cx="8229600" cy="1828800"/>
          </a:xfrm>
        </p:spPr>
        <p:txBody>
          <a:bodyPr/>
          <a:lstStyle>
            <a:lvl1pPr>
              <a:defRPr sz="4800"/>
            </a:lvl1pPr>
          </a:lstStyle>
          <a:p>
            <a:r>
              <a:rPr lang="en-US"/>
              <a:t>Click to edit Master title style</a:t>
            </a:r>
          </a:p>
        </p:txBody>
      </p:sp>
      <p:sp>
        <p:nvSpPr>
          <p:cNvPr id="6187"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en-US"/>
              <a:t>Click to edit Master subtitle style</a:t>
            </a:r>
          </a:p>
        </p:txBody>
      </p:sp>
      <p:sp>
        <p:nvSpPr>
          <p:cNvPr id="44" name="Rectangle 44"/>
          <p:cNvSpPr>
            <a:spLocks noGrp="1" noChangeArrowheads="1"/>
          </p:cNvSpPr>
          <p:nvPr>
            <p:ph type="dt" sz="quarter" idx="10"/>
          </p:nvPr>
        </p:nvSpPr>
        <p:spPr/>
        <p:txBody>
          <a:bodyPr/>
          <a:lstStyle>
            <a:lvl1pPr>
              <a:defRPr/>
            </a:lvl1pPr>
          </a:lstStyle>
          <a:p>
            <a:pPr>
              <a:defRPr/>
            </a:pPr>
            <a:endParaRPr lang="en-US" dirty="0">
              <a:solidFill>
                <a:srgbClr val="FFFFFF"/>
              </a:solidFill>
            </a:endParaRPr>
          </a:p>
        </p:txBody>
      </p:sp>
      <p:sp>
        <p:nvSpPr>
          <p:cNvPr id="45" name="Rectangle 45"/>
          <p:cNvSpPr>
            <a:spLocks noGrp="1" noChangeArrowheads="1"/>
          </p:cNvSpPr>
          <p:nvPr>
            <p:ph type="ftr" sz="quarter" idx="11"/>
          </p:nvPr>
        </p:nvSpPr>
        <p:spPr/>
        <p:txBody>
          <a:bodyPr/>
          <a:lstStyle>
            <a:lvl1pPr>
              <a:defRPr/>
            </a:lvl1pPr>
          </a:lstStyle>
          <a:p>
            <a:pPr>
              <a:defRPr/>
            </a:pPr>
            <a:endParaRPr lang="en-US" dirty="0">
              <a:solidFill>
                <a:srgbClr val="FFFFFF"/>
              </a:solidFill>
            </a:endParaRPr>
          </a:p>
        </p:txBody>
      </p:sp>
      <p:sp>
        <p:nvSpPr>
          <p:cNvPr id="46" name="Rectangle 46"/>
          <p:cNvSpPr>
            <a:spLocks noGrp="1" noChangeArrowheads="1"/>
          </p:cNvSpPr>
          <p:nvPr>
            <p:ph type="sldNum" sz="quarter" idx="12"/>
          </p:nvPr>
        </p:nvSpPr>
        <p:spPr/>
        <p:txBody>
          <a:bodyPr/>
          <a:lstStyle>
            <a:lvl1pPr>
              <a:defRPr/>
            </a:lvl1pPr>
          </a:lstStyle>
          <a:p>
            <a:pPr>
              <a:defRPr/>
            </a:pPr>
            <a:fld id="{0F542B1B-7BAC-42A6-BBB9-5DB939F46805}"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1837963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4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6" name="Rectangle 46"/>
          <p:cNvSpPr>
            <a:spLocks noGrp="1" noChangeArrowheads="1"/>
          </p:cNvSpPr>
          <p:nvPr>
            <p:ph type="sldNum" sz="quarter" idx="12"/>
          </p:nvPr>
        </p:nvSpPr>
        <p:spPr>
          <a:ln/>
        </p:spPr>
        <p:txBody>
          <a:bodyPr/>
          <a:lstStyle>
            <a:lvl1pPr>
              <a:defRPr/>
            </a:lvl1pPr>
          </a:lstStyle>
          <a:p>
            <a:pPr>
              <a:defRPr/>
            </a:pPr>
            <a:fld id="{9F16D5A5-FCBD-45E2-9DCD-620B48DA9DCA}"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1707385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4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6" name="Rectangle 46"/>
          <p:cNvSpPr>
            <a:spLocks noGrp="1" noChangeArrowheads="1"/>
          </p:cNvSpPr>
          <p:nvPr>
            <p:ph type="sldNum" sz="quarter" idx="12"/>
          </p:nvPr>
        </p:nvSpPr>
        <p:spPr>
          <a:ln/>
        </p:spPr>
        <p:txBody>
          <a:bodyPr/>
          <a:lstStyle>
            <a:lvl1pPr>
              <a:defRPr/>
            </a:lvl1pPr>
          </a:lstStyle>
          <a:p>
            <a:pPr>
              <a:defRPr/>
            </a:pPr>
            <a:fld id="{05B74636-5DBB-4AE7-9B49-306E1837E705}"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1642282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6" name="Rectangle 4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7" name="Rectangle 46"/>
          <p:cNvSpPr>
            <a:spLocks noGrp="1" noChangeArrowheads="1"/>
          </p:cNvSpPr>
          <p:nvPr>
            <p:ph type="sldNum" sz="quarter" idx="12"/>
          </p:nvPr>
        </p:nvSpPr>
        <p:spPr>
          <a:ln/>
        </p:spPr>
        <p:txBody>
          <a:bodyPr/>
          <a:lstStyle>
            <a:lvl1pPr>
              <a:defRPr/>
            </a:lvl1pPr>
          </a:lstStyle>
          <a:p>
            <a:pPr>
              <a:defRPr/>
            </a:pPr>
            <a:fld id="{8FE9C6DF-893A-4787-8C80-BA6F8083F356}"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2562677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0825" cy="6850063"/>
            <a:chOff x="0" y="0"/>
            <a:chExt cx="5758" cy="4315"/>
          </a:xfrm>
        </p:grpSpPr>
        <p:grpSp>
          <p:nvGrpSpPr>
            <p:cNvPr id="5" name="Group 3"/>
            <p:cNvGrpSpPr>
              <a:grpSpLocks/>
            </p:cNvGrpSpPr>
            <p:nvPr userDrawn="1"/>
          </p:nvGrpSpPr>
          <p:grpSpPr bwMode="auto">
            <a:xfrm>
              <a:off x="1728" y="2230"/>
              <a:ext cx="4027" cy="2085"/>
              <a:chOff x="1728" y="2230"/>
              <a:chExt cx="4027" cy="2085"/>
            </a:xfrm>
          </p:grpSpPr>
          <p:sp>
            <p:nvSpPr>
              <p:cNvPr id="8" name="Freeform 4"/>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en-US">
                  <a:solidFill>
                    <a:srgbClr val="FFFFFF"/>
                  </a:solidFill>
                  <a:latin typeface="Arial" pitchFamily="34" charset="0"/>
                </a:endParaRPr>
              </a:p>
            </p:txBody>
          </p:sp>
          <p:sp>
            <p:nvSpPr>
              <p:cNvPr id="9" name="Freeform 5"/>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Arial" pitchFamily="34" charset="0"/>
                </a:endParaRPr>
              </a:p>
            </p:txBody>
          </p:sp>
          <p:sp>
            <p:nvSpPr>
              <p:cNvPr id="10" name="Freeform 6"/>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Arial" pitchFamily="34" charset="0"/>
                </a:endParaRPr>
              </a:p>
            </p:txBody>
          </p:sp>
          <p:sp>
            <p:nvSpPr>
              <p:cNvPr id="11" name="Freeform 7"/>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FFFFFF"/>
                  </a:solidFill>
                  <a:latin typeface="Arial" charset="0"/>
                </a:endParaRPr>
              </a:p>
            </p:txBody>
          </p:sp>
          <p:sp>
            <p:nvSpPr>
              <p:cNvPr id="12" name="Freeform 8"/>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Arial" pitchFamily="34" charset="0"/>
                </a:endParaRPr>
              </a:p>
            </p:txBody>
          </p:sp>
        </p:grpSp>
        <p:sp>
          <p:nvSpPr>
            <p:cNvPr id="6" name="Freeform 9"/>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Arial" pitchFamily="34" charset="0"/>
              </a:endParaRPr>
            </a:p>
          </p:txBody>
        </p:sp>
        <p:sp>
          <p:nvSpPr>
            <p:cNvPr id="7" name="Freeform 10"/>
            <p:cNvSpPr>
              <a:spLocks/>
            </p:cNvSpPr>
            <p:nvPr/>
          </p:nvSpPr>
          <p:spPr bwMode="hidden">
            <a:xfrm>
              <a:off x="0" y="0"/>
              <a:ext cx="5758" cy="1776"/>
            </a:xfrm>
            <a:custGeom>
              <a:avLst/>
              <a:gdLst>
                <a:gd name="T0" fmla="*/ 0 w 5740"/>
                <a:gd name="T1" fmla="*/ 0 h 1906"/>
                <a:gd name="T2" fmla="*/ 0 w 5740"/>
                <a:gd name="T3" fmla="*/ 1542 h 1906"/>
                <a:gd name="T4" fmla="*/ 5794 w 5740"/>
                <a:gd name="T5" fmla="*/ 1542 h 1906"/>
                <a:gd name="T6" fmla="*/ 579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FFFFFF"/>
                </a:solidFill>
                <a:latin typeface="Arial" charset="0"/>
              </a:endParaRPr>
            </a:p>
          </p:txBody>
        </p:sp>
      </p:grpSp>
      <p:sp>
        <p:nvSpPr>
          <p:cNvPr id="9227"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9228"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p:cNvSpPr>
            <a:spLocks noGrp="1" noChangeArrowheads="1"/>
          </p:cNvSpPr>
          <p:nvPr>
            <p:ph type="dt" sz="quarter" idx="10"/>
          </p:nvPr>
        </p:nvSpPr>
        <p:spPr>
          <a:xfrm>
            <a:off x="457200" y="6248400"/>
            <a:ext cx="2133600" cy="476250"/>
          </a:xfrm>
        </p:spPr>
        <p:txBody>
          <a:bodyPr/>
          <a:lstStyle>
            <a:lvl1pPr eaLnBrk="0" hangingPunct="0">
              <a:defRPr/>
            </a:lvl1pPr>
          </a:lstStyle>
          <a:p>
            <a:pPr>
              <a:defRPr/>
            </a:pPr>
            <a:endParaRPr lang="en-US"/>
          </a:p>
        </p:txBody>
      </p:sp>
      <p:sp>
        <p:nvSpPr>
          <p:cNvPr id="14" name="Rectangle 14"/>
          <p:cNvSpPr>
            <a:spLocks noGrp="1" noChangeArrowheads="1"/>
          </p:cNvSpPr>
          <p:nvPr>
            <p:ph type="ftr" sz="quarter" idx="11"/>
          </p:nvPr>
        </p:nvSpPr>
        <p:spPr>
          <a:xfrm>
            <a:off x="3124200" y="6251575"/>
            <a:ext cx="2895600" cy="476250"/>
          </a:xfrm>
        </p:spPr>
        <p:txBody>
          <a:bodyPr/>
          <a:lstStyle>
            <a:lvl1pPr eaLnBrk="0" hangingPunct="0">
              <a:defRPr/>
            </a:lvl1pPr>
          </a:lstStyle>
          <a:p>
            <a:pPr>
              <a:defRPr/>
            </a:pPr>
            <a:endParaRPr lang="en-US"/>
          </a:p>
        </p:txBody>
      </p:sp>
      <p:sp>
        <p:nvSpPr>
          <p:cNvPr id="15" name="Rectangle 15"/>
          <p:cNvSpPr>
            <a:spLocks noGrp="1" noChangeArrowheads="1"/>
          </p:cNvSpPr>
          <p:nvPr>
            <p:ph type="sldNum" sz="quarter" idx="12"/>
          </p:nvPr>
        </p:nvSpPr>
        <p:spPr>
          <a:xfrm>
            <a:off x="6553200" y="6254750"/>
            <a:ext cx="2133600" cy="476250"/>
          </a:xfrm>
        </p:spPr>
        <p:txBody>
          <a:bodyPr/>
          <a:lstStyle>
            <a:lvl1pPr eaLnBrk="0" hangingPunct="0">
              <a:defRPr/>
            </a:lvl1pPr>
          </a:lstStyle>
          <a:p>
            <a:pPr>
              <a:defRPr/>
            </a:pPr>
            <a:fld id="{C6966AA4-A879-4ADD-9820-BE99FBBF3951}" type="slidenum">
              <a:rPr lang="en-US"/>
              <a:pPr>
                <a:defRPr/>
              </a:pPr>
              <a:t>‹#›</a:t>
            </a:fld>
            <a:endParaRPr lang="en-US"/>
          </a:p>
        </p:txBody>
      </p:sp>
    </p:spTree>
    <p:extLst>
      <p:ext uri="{BB962C8B-B14F-4D97-AF65-F5344CB8AC3E}">
        <p14:creationId xmlns:p14="http://schemas.microsoft.com/office/powerpoint/2010/main" val="26545107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p:txBody>
          <a:bodyPr/>
          <a:lstStyle>
            <a:lvl1pPr eaLnBrk="0" hangingPunct="0">
              <a:defRPr/>
            </a:lvl1pPr>
          </a:lstStyle>
          <a:p>
            <a:pPr>
              <a:defRPr/>
            </a:pPr>
            <a:endParaRPr lang="en-US"/>
          </a:p>
        </p:txBody>
      </p:sp>
      <p:sp>
        <p:nvSpPr>
          <p:cNvPr id="5" name="Rectangle 3"/>
          <p:cNvSpPr>
            <a:spLocks noGrp="1" noChangeArrowheads="1"/>
          </p:cNvSpPr>
          <p:nvPr>
            <p:ph type="sldNum" sz="quarter" idx="11"/>
          </p:nvPr>
        </p:nvSpPr>
        <p:spPr/>
        <p:txBody>
          <a:bodyPr/>
          <a:lstStyle>
            <a:lvl1pPr eaLnBrk="0" hangingPunct="0">
              <a:defRPr/>
            </a:lvl1pPr>
          </a:lstStyle>
          <a:p>
            <a:pPr>
              <a:defRPr/>
            </a:pPr>
            <a:fld id="{7A954E55-0F9D-483F-A27C-EF89EAACAA9C}" type="slidenum">
              <a:rPr lang="en-US"/>
              <a:pPr>
                <a:defRPr/>
              </a:pPr>
              <a:t>‹#›</a:t>
            </a:fld>
            <a:endParaRPr lang="en-US"/>
          </a:p>
        </p:txBody>
      </p:sp>
      <p:sp>
        <p:nvSpPr>
          <p:cNvPr id="6" name="Rectangle 14"/>
          <p:cNvSpPr>
            <a:spLocks noGrp="1" noChangeArrowheads="1"/>
          </p:cNvSpPr>
          <p:nvPr>
            <p:ph type="ftr" sz="quarter" idx="12"/>
          </p:nvPr>
        </p:nvSpPr>
        <p:spPr/>
        <p:txBody>
          <a:bodyPr/>
          <a:lstStyle>
            <a:lvl1pPr eaLnBrk="0" hangingPunct="0">
              <a:defRPr/>
            </a:lvl1pPr>
          </a:lstStyle>
          <a:p>
            <a:pPr>
              <a:defRPr/>
            </a:pPr>
            <a:endParaRPr lang="en-US"/>
          </a:p>
        </p:txBody>
      </p:sp>
    </p:spTree>
    <p:extLst>
      <p:ext uri="{BB962C8B-B14F-4D97-AF65-F5344CB8AC3E}">
        <p14:creationId xmlns:p14="http://schemas.microsoft.com/office/powerpoint/2010/main" val="37760476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p:txBody>
          <a:bodyPr/>
          <a:lstStyle>
            <a:lvl1pPr eaLnBrk="0" hangingPunct="0">
              <a:defRPr/>
            </a:lvl1pPr>
          </a:lstStyle>
          <a:p>
            <a:pPr>
              <a:defRPr/>
            </a:pPr>
            <a:endParaRPr lang="en-US"/>
          </a:p>
        </p:txBody>
      </p:sp>
      <p:sp>
        <p:nvSpPr>
          <p:cNvPr id="5" name="Rectangle 3"/>
          <p:cNvSpPr>
            <a:spLocks noGrp="1" noChangeArrowheads="1"/>
          </p:cNvSpPr>
          <p:nvPr>
            <p:ph type="sldNum" sz="quarter" idx="11"/>
          </p:nvPr>
        </p:nvSpPr>
        <p:spPr/>
        <p:txBody>
          <a:bodyPr/>
          <a:lstStyle>
            <a:lvl1pPr eaLnBrk="0" hangingPunct="0">
              <a:defRPr/>
            </a:lvl1pPr>
          </a:lstStyle>
          <a:p>
            <a:pPr>
              <a:defRPr/>
            </a:pPr>
            <a:fld id="{E7CE0E4F-F4DD-46E5-9943-21917A1AB508}" type="slidenum">
              <a:rPr lang="en-US"/>
              <a:pPr>
                <a:defRPr/>
              </a:pPr>
              <a:t>‹#›</a:t>
            </a:fld>
            <a:endParaRPr lang="en-US"/>
          </a:p>
        </p:txBody>
      </p:sp>
      <p:sp>
        <p:nvSpPr>
          <p:cNvPr id="6" name="Rectangle 14"/>
          <p:cNvSpPr>
            <a:spLocks noGrp="1" noChangeArrowheads="1"/>
          </p:cNvSpPr>
          <p:nvPr>
            <p:ph type="ftr" sz="quarter" idx="12"/>
          </p:nvPr>
        </p:nvSpPr>
        <p:spPr/>
        <p:txBody>
          <a:bodyPr/>
          <a:lstStyle>
            <a:lvl1pPr eaLnBrk="0" hangingPunct="0">
              <a:defRPr/>
            </a:lvl1pPr>
          </a:lstStyle>
          <a:p>
            <a:pPr>
              <a:defRPr/>
            </a:pPr>
            <a:endParaRPr lang="en-US"/>
          </a:p>
        </p:txBody>
      </p:sp>
    </p:spTree>
    <p:extLst>
      <p:ext uri="{BB962C8B-B14F-4D97-AF65-F5344CB8AC3E}">
        <p14:creationId xmlns:p14="http://schemas.microsoft.com/office/powerpoint/2010/main" val="22551749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p:txBody>
          <a:bodyPr/>
          <a:lstStyle>
            <a:lvl1pPr eaLnBrk="0" hangingPunct="0">
              <a:defRPr/>
            </a:lvl1pPr>
          </a:lstStyle>
          <a:p>
            <a:pPr>
              <a:defRPr/>
            </a:pPr>
            <a:endParaRPr lang="en-US"/>
          </a:p>
        </p:txBody>
      </p:sp>
      <p:sp>
        <p:nvSpPr>
          <p:cNvPr id="6" name="Rectangle 3"/>
          <p:cNvSpPr>
            <a:spLocks noGrp="1" noChangeArrowheads="1"/>
          </p:cNvSpPr>
          <p:nvPr>
            <p:ph type="sldNum" sz="quarter" idx="11"/>
          </p:nvPr>
        </p:nvSpPr>
        <p:spPr/>
        <p:txBody>
          <a:bodyPr/>
          <a:lstStyle>
            <a:lvl1pPr eaLnBrk="0" hangingPunct="0">
              <a:defRPr/>
            </a:lvl1pPr>
          </a:lstStyle>
          <a:p>
            <a:pPr>
              <a:defRPr/>
            </a:pPr>
            <a:fld id="{8084C9D4-69D6-4676-B8C5-7FD79766CFA8}" type="slidenum">
              <a:rPr lang="en-US"/>
              <a:pPr>
                <a:defRPr/>
              </a:pPr>
              <a:t>‹#›</a:t>
            </a:fld>
            <a:endParaRPr lang="en-US"/>
          </a:p>
        </p:txBody>
      </p:sp>
      <p:sp>
        <p:nvSpPr>
          <p:cNvPr id="7" name="Rectangle 14"/>
          <p:cNvSpPr>
            <a:spLocks noGrp="1" noChangeArrowheads="1"/>
          </p:cNvSpPr>
          <p:nvPr>
            <p:ph type="ftr" sz="quarter" idx="12"/>
          </p:nvPr>
        </p:nvSpPr>
        <p:spPr/>
        <p:txBody>
          <a:bodyPr/>
          <a:lstStyle>
            <a:lvl1pPr eaLnBrk="0" hangingPunct="0">
              <a:defRPr/>
            </a:lvl1pPr>
          </a:lstStyle>
          <a:p>
            <a:pPr>
              <a:defRPr/>
            </a:pPr>
            <a:endParaRPr lang="en-US"/>
          </a:p>
        </p:txBody>
      </p:sp>
    </p:spTree>
    <p:extLst>
      <p:ext uri="{BB962C8B-B14F-4D97-AF65-F5344CB8AC3E}">
        <p14:creationId xmlns:p14="http://schemas.microsoft.com/office/powerpoint/2010/main" val="41768305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p:txBody>
          <a:bodyPr/>
          <a:lstStyle>
            <a:lvl1pPr eaLnBrk="0" hangingPunct="0">
              <a:defRPr/>
            </a:lvl1pPr>
          </a:lstStyle>
          <a:p>
            <a:pPr>
              <a:defRPr/>
            </a:pPr>
            <a:endParaRPr lang="en-US"/>
          </a:p>
        </p:txBody>
      </p:sp>
      <p:sp>
        <p:nvSpPr>
          <p:cNvPr id="8" name="Rectangle 3"/>
          <p:cNvSpPr>
            <a:spLocks noGrp="1" noChangeArrowheads="1"/>
          </p:cNvSpPr>
          <p:nvPr>
            <p:ph type="sldNum" sz="quarter" idx="11"/>
          </p:nvPr>
        </p:nvSpPr>
        <p:spPr/>
        <p:txBody>
          <a:bodyPr/>
          <a:lstStyle>
            <a:lvl1pPr eaLnBrk="0" hangingPunct="0">
              <a:defRPr/>
            </a:lvl1pPr>
          </a:lstStyle>
          <a:p>
            <a:pPr>
              <a:defRPr/>
            </a:pPr>
            <a:fld id="{DEB4F8AF-01FD-4531-8407-6028E2256FD2}" type="slidenum">
              <a:rPr lang="en-US"/>
              <a:pPr>
                <a:defRPr/>
              </a:pPr>
              <a:t>‹#›</a:t>
            </a:fld>
            <a:endParaRPr lang="en-US"/>
          </a:p>
        </p:txBody>
      </p:sp>
      <p:sp>
        <p:nvSpPr>
          <p:cNvPr id="9" name="Rectangle 14"/>
          <p:cNvSpPr>
            <a:spLocks noGrp="1" noChangeArrowheads="1"/>
          </p:cNvSpPr>
          <p:nvPr>
            <p:ph type="ftr" sz="quarter" idx="12"/>
          </p:nvPr>
        </p:nvSpPr>
        <p:spPr/>
        <p:txBody>
          <a:bodyPr/>
          <a:lstStyle>
            <a:lvl1pPr eaLnBrk="0" hangingPunct="0">
              <a:defRPr/>
            </a:lvl1pPr>
          </a:lstStyle>
          <a:p>
            <a:pPr>
              <a:defRPr/>
            </a:pPr>
            <a:endParaRPr lang="en-US"/>
          </a:p>
        </p:txBody>
      </p:sp>
    </p:spTree>
    <p:extLst>
      <p:ext uri="{BB962C8B-B14F-4D97-AF65-F5344CB8AC3E}">
        <p14:creationId xmlns:p14="http://schemas.microsoft.com/office/powerpoint/2010/main" val="24366321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p:txBody>
          <a:bodyPr/>
          <a:lstStyle>
            <a:lvl1pPr eaLnBrk="0" hangingPunct="0">
              <a:defRPr/>
            </a:lvl1pPr>
          </a:lstStyle>
          <a:p>
            <a:pPr>
              <a:defRPr/>
            </a:pPr>
            <a:endParaRPr lang="en-US"/>
          </a:p>
        </p:txBody>
      </p:sp>
      <p:sp>
        <p:nvSpPr>
          <p:cNvPr id="4" name="Rectangle 3"/>
          <p:cNvSpPr>
            <a:spLocks noGrp="1" noChangeArrowheads="1"/>
          </p:cNvSpPr>
          <p:nvPr>
            <p:ph type="sldNum" sz="quarter" idx="11"/>
          </p:nvPr>
        </p:nvSpPr>
        <p:spPr/>
        <p:txBody>
          <a:bodyPr/>
          <a:lstStyle>
            <a:lvl1pPr eaLnBrk="0" hangingPunct="0">
              <a:defRPr/>
            </a:lvl1pPr>
          </a:lstStyle>
          <a:p>
            <a:pPr>
              <a:defRPr/>
            </a:pPr>
            <a:fld id="{24FCEF08-2A11-4719-ACB5-52A9550D27EB}" type="slidenum">
              <a:rPr lang="en-US"/>
              <a:pPr>
                <a:defRPr/>
              </a:pPr>
              <a:t>‹#›</a:t>
            </a:fld>
            <a:endParaRPr lang="en-US"/>
          </a:p>
        </p:txBody>
      </p:sp>
      <p:sp>
        <p:nvSpPr>
          <p:cNvPr id="5" name="Rectangle 14"/>
          <p:cNvSpPr>
            <a:spLocks noGrp="1" noChangeArrowheads="1"/>
          </p:cNvSpPr>
          <p:nvPr>
            <p:ph type="ftr" sz="quarter" idx="12"/>
          </p:nvPr>
        </p:nvSpPr>
        <p:spPr/>
        <p:txBody>
          <a:bodyPr/>
          <a:lstStyle>
            <a:lvl1pPr eaLnBrk="0" hangingPunct="0">
              <a:defRPr/>
            </a:lvl1pPr>
          </a:lstStyle>
          <a:p>
            <a:pPr>
              <a:defRPr/>
            </a:pPr>
            <a:endParaRPr lang="en-US"/>
          </a:p>
        </p:txBody>
      </p:sp>
    </p:spTree>
    <p:extLst>
      <p:ext uri="{BB962C8B-B14F-4D97-AF65-F5344CB8AC3E}">
        <p14:creationId xmlns:p14="http://schemas.microsoft.com/office/powerpoint/2010/main" val="8758277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p:txBody>
          <a:bodyPr/>
          <a:lstStyle>
            <a:lvl1pPr eaLnBrk="0" hangingPunct="0">
              <a:defRPr/>
            </a:lvl1pPr>
          </a:lstStyle>
          <a:p>
            <a:pPr>
              <a:defRPr/>
            </a:pPr>
            <a:endParaRPr lang="en-US"/>
          </a:p>
        </p:txBody>
      </p:sp>
      <p:sp>
        <p:nvSpPr>
          <p:cNvPr id="3" name="Rectangle 3"/>
          <p:cNvSpPr>
            <a:spLocks noGrp="1" noChangeArrowheads="1"/>
          </p:cNvSpPr>
          <p:nvPr>
            <p:ph type="sldNum" sz="quarter" idx="11"/>
          </p:nvPr>
        </p:nvSpPr>
        <p:spPr/>
        <p:txBody>
          <a:bodyPr/>
          <a:lstStyle>
            <a:lvl1pPr eaLnBrk="0" hangingPunct="0">
              <a:defRPr/>
            </a:lvl1pPr>
          </a:lstStyle>
          <a:p>
            <a:pPr>
              <a:defRPr/>
            </a:pPr>
            <a:fld id="{BDA94A32-5C05-4501-B5BE-FE2586B49735}" type="slidenum">
              <a:rPr lang="en-US"/>
              <a:pPr>
                <a:defRPr/>
              </a:pPr>
              <a:t>‹#›</a:t>
            </a:fld>
            <a:endParaRPr lang="en-US"/>
          </a:p>
        </p:txBody>
      </p:sp>
      <p:sp>
        <p:nvSpPr>
          <p:cNvPr id="4" name="Rectangle 14"/>
          <p:cNvSpPr>
            <a:spLocks noGrp="1" noChangeArrowheads="1"/>
          </p:cNvSpPr>
          <p:nvPr>
            <p:ph type="ftr" sz="quarter" idx="12"/>
          </p:nvPr>
        </p:nvSpPr>
        <p:spPr/>
        <p:txBody>
          <a:bodyPr/>
          <a:lstStyle>
            <a:lvl1pPr eaLnBrk="0" hangingPunct="0">
              <a:defRPr/>
            </a:lvl1pPr>
          </a:lstStyle>
          <a:p>
            <a:pPr>
              <a:defRPr/>
            </a:pPr>
            <a:endParaRPr lang="en-US"/>
          </a:p>
        </p:txBody>
      </p:sp>
    </p:spTree>
    <p:extLst>
      <p:ext uri="{BB962C8B-B14F-4D97-AF65-F5344CB8AC3E}">
        <p14:creationId xmlns:p14="http://schemas.microsoft.com/office/powerpoint/2010/main" val="499807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4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6" name="Rectangle 46"/>
          <p:cNvSpPr>
            <a:spLocks noGrp="1" noChangeArrowheads="1"/>
          </p:cNvSpPr>
          <p:nvPr>
            <p:ph type="sldNum" sz="quarter" idx="12"/>
          </p:nvPr>
        </p:nvSpPr>
        <p:spPr>
          <a:ln/>
        </p:spPr>
        <p:txBody>
          <a:bodyPr/>
          <a:lstStyle>
            <a:lvl1pPr>
              <a:defRPr/>
            </a:lvl1pPr>
          </a:lstStyle>
          <a:p>
            <a:pPr>
              <a:defRPr/>
            </a:pPr>
            <a:fld id="{139A365B-190A-4C1E-B50A-DE1AC72DC76B}"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39993277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p:txBody>
          <a:bodyPr/>
          <a:lstStyle>
            <a:lvl1pPr eaLnBrk="0" hangingPunct="0">
              <a:defRPr/>
            </a:lvl1pPr>
          </a:lstStyle>
          <a:p>
            <a:pPr>
              <a:defRPr/>
            </a:pPr>
            <a:endParaRPr lang="en-US"/>
          </a:p>
        </p:txBody>
      </p:sp>
      <p:sp>
        <p:nvSpPr>
          <p:cNvPr id="6" name="Rectangle 3"/>
          <p:cNvSpPr>
            <a:spLocks noGrp="1" noChangeArrowheads="1"/>
          </p:cNvSpPr>
          <p:nvPr>
            <p:ph type="sldNum" sz="quarter" idx="11"/>
          </p:nvPr>
        </p:nvSpPr>
        <p:spPr/>
        <p:txBody>
          <a:bodyPr/>
          <a:lstStyle>
            <a:lvl1pPr eaLnBrk="0" hangingPunct="0">
              <a:defRPr/>
            </a:lvl1pPr>
          </a:lstStyle>
          <a:p>
            <a:pPr>
              <a:defRPr/>
            </a:pPr>
            <a:fld id="{175B2EEE-A1F6-46BD-8498-D6D336777568}" type="slidenum">
              <a:rPr lang="en-US"/>
              <a:pPr>
                <a:defRPr/>
              </a:pPr>
              <a:t>‹#›</a:t>
            </a:fld>
            <a:endParaRPr lang="en-US"/>
          </a:p>
        </p:txBody>
      </p:sp>
      <p:sp>
        <p:nvSpPr>
          <p:cNvPr id="7" name="Rectangle 14"/>
          <p:cNvSpPr>
            <a:spLocks noGrp="1" noChangeArrowheads="1"/>
          </p:cNvSpPr>
          <p:nvPr>
            <p:ph type="ftr" sz="quarter" idx="12"/>
          </p:nvPr>
        </p:nvSpPr>
        <p:spPr/>
        <p:txBody>
          <a:bodyPr/>
          <a:lstStyle>
            <a:lvl1pPr eaLnBrk="0" hangingPunct="0">
              <a:defRPr/>
            </a:lvl1pPr>
          </a:lstStyle>
          <a:p>
            <a:pPr>
              <a:defRPr/>
            </a:pPr>
            <a:endParaRPr lang="en-US"/>
          </a:p>
        </p:txBody>
      </p:sp>
    </p:spTree>
    <p:extLst>
      <p:ext uri="{BB962C8B-B14F-4D97-AF65-F5344CB8AC3E}">
        <p14:creationId xmlns:p14="http://schemas.microsoft.com/office/powerpoint/2010/main" val="6761719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p:txBody>
          <a:bodyPr/>
          <a:lstStyle>
            <a:lvl1pPr eaLnBrk="0" hangingPunct="0">
              <a:defRPr/>
            </a:lvl1pPr>
          </a:lstStyle>
          <a:p>
            <a:pPr>
              <a:defRPr/>
            </a:pPr>
            <a:endParaRPr lang="en-US"/>
          </a:p>
        </p:txBody>
      </p:sp>
      <p:sp>
        <p:nvSpPr>
          <p:cNvPr id="6" name="Rectangle 3"/>
          <p:cNvSpPr>
            <a:spLocks noGrp="1" noChangeArrowheads="1"/>
          </p:cNvSpPr>
          <p:nvPr>
            <p:ph type="sldNum" sz="quarter" idx="11"/>
          </p:nvPr>
        </p:nvSpPr>
        <p:spPr/>
        <p:txBody>
          <a:bodyPr/>
          <a:lstStyle>
            <a:lvl1pPr eaLnBrk="0" hangingPunct="0">
              <a:defRPr/>
            </a:lvl1pPr>
          </a:lstStyle>
          <a:p>
            <a:pPr>
              <a:defRPr/>
            </a:pPr>
            <a:fld id="{1F9A2738-864B-472D-B6AA-04FE86DFF360}" type="slidenum">
              <a:rPr lang="en-US"/>
              <a:pPr>
                <a:defRPr/>
              </a:pPr>
              <a:t>‹#›</a:t>
            </a:fld>
            <a:endParaRPr lang="en-US"/>
          </a:p>
        </p:txBody>
      </p:sp>
      <p:sp>
        <p:nvSpPr>
          <p:cNvPr id="7" name="Rectangle 14"/>
          <p:cNvSpPr>
            <a:spLocks noGrp="1" noChangeArrowheads="1"/>
          </p:cNvSpPr>
          <p:nvPr>
            <p:ph type="ftr" sz="quarter" idx="12"/>
          </p:nvPr>
        </p:nvSpPr>
        <p:spPr/>
        <p:txBody>
          <a:bodyPr/>
          <a:lstStyle>
            <a:lvl1pPr eaLnBrk="0" hangingPunct="0">
              <a:defRPr/>
            </a:lvl1pPr>
          </a:lstStyle>
          <a:p>
            <a:pPr>
              <a:defRPr/>
            </a:pPr>
            <a:endParaRPr lang="en-US"/>
          </a:p>
        </p:txBody>
      </p:sp>
    </p:spTree>
    <p:extLst>
      <p:ext uri="{BB962C8B-B14F-4D97-AF65-F5344CB8AC3E}">
        <p14:creationId xmlns:p14="http://schemas.microsoft.com/office/powerpoint/2010/main" val="8251085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p:txBody>
          <a:bodyPr/>
          <a:lstStyle>
            <a:lvl1pPr eaLnBrk="0" hangingPunct="0">
              <a:defRPr/>
            </a:lvl1pPr>
          </a:lstStyle>
          <a:p>
            <a:pPr>
              <a:defRPr/>
            </a:pPr>
            <a:endParaRPr lang="en-US"/>
          </a:p>
        </p:txBody>
      </p:sp>
      <p:sp>
        <p:nvSpPr>
          <p:cNvPr id="5" name="Rectangle 3"/>
          <p:cNvSpPr>
            <a:spLocks noGrp="1" noChangeArrowheads="1"/>
          </p:cNvSpPr>
          <p:nvPr>
            <p:ph type="sldNum" sz="quarter" idx="11"/>
          </p:nvPr>
        </p:nvSpPr>
        <p:spPr/>
        <p:txBody>
          <a:bodyPr/>
          <a:lstStyle>
            <a:lvl1pPr eaLnBrk="0" hangingPunct="0">
              <a:defRPr/>
            </a:lvl1pPr>
          </a:lstStyle>
          <a:p>
            <a:pPr>
              <a:defRPr/>
            </a:pPr>
            <a:fld id="{BF18BCDD-EE20-4B67-8031-5A70600E1EAD}" type="slidenum">
              <a:rPr lang="en-US"/>
              <a:pPr>
                <a:defRPr/>
              </a:pPr>
              <a:t>‹#›</a:t>
            </a:fld>
            <a:endParaRPr lang="en-US"/>
          </a:p>
        </p:txBody>
      </p:sp>
      <p:sp>
        <p:nvSpPr>
          <p:cNvPr id="6" name="Rectangle 14"/>
          <p:cNvSpPr>
            <a:spLocks noGrp="1" noChangeArrowheads="1"/>
          </p:cNvSpPr>
          <p:nvPr>
            <p:ph type="ftr" sz="quarter" idx="12"/>
          </p:nvPr>
        </p:nvSpPr>
        <p:spPr/>
        <p:txBody>
          <a:bodyPr/>
          <a:lstStyle>
            <a:lvl1pPr eaLnBrk="0" hangingPunct="0">
              <a:defRPr/>
            </a:lvl1pPr>
          </a:lstStyle>
          <a:p>
            <a:pPr>
              <a:defRPr/>
            </a:pPr>
            <a:endParaRPr lang="en-US"/>
          </a:p>
        </p:txBody>
      </p:sp>
    </p:spTree>
    <p:extLst>
      <p:ext uri="{BB962C8B-B14F-4D97-AF65-F5344CB8AC3E}">
        <p14:creationId xmlns:p14="http://schemas.microsoft.com/office/powerpoint/2010/main" val="36317002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p:txBody>
          <a:bodyPr/>
          <a:lstStyle>
            <a:lvl1pPr eaLnBrk="0" hangingPunct="0">
              <a:defRPr/>
            </a:lvl1pPr>
          </a:lstStyle>
          <a:p>
            <a:pPr>
              <a:defRPr/>
            </a:pPr>
            <a:endParaRPr lang="en-US"/>
          </a:p>
        </p:txBody>
      </p:sp>
      <p:sp>
        <p:nvSpPr>
          <p:cNvPr id="5" name="Rectangle 3"/>
          <p:cNvSpPr>
            <a:spLocks noGrp="1" noChangeArrowheads="1"/>
          </p:cNvSpPr>
          <p:nvPr>
            <p:ph type="sldNum" sz="quarter" idx="11"/>
          </p:nvPr>
        </p:nvSpPr>
        <p:spPr/>
        <p:txBody>
          <a:bodyPr/>
          <a:lstStyle>
            <a:lvl1pPr eaLnBrk="0" hangingPunct="0">
              <a:defRPr/>
            </a:lvl1pPr>
          </a:lstStyle>
          <a:p>
            <a:pPr>
              <a:defRPr/>
            </a:pPr>
            <a:fld id="{D43B7ECA-5857-4DA9-BC18-1BB034C70C1C}" type="slidenum">
              <a:rPr lang="en-US"/>
              <a:pPr>
                <a:defRPr/>
              </a:pPr>
              <a:t>‹#›</a:t>
            </a:fld>
            <a:endParaRPr lang="en-US"/>
          </a:p>
        </p:txBody>
      </p:sp>
      <p:sp>
        <p:nvSpPr>
          <p:cNvPr id="6" name="Rectangle 14"/>
          <p:cNvSpPr>
            <a:spLocks noGrp="1" noChangeArrowheads="1"/>
          </p:cNvSpPr>
          <p:nvPr>
            <p:ph type="ftr" sz="quarter" idx="12"/>
          </p:nvPr>
        </p:nvSpPr>
        <p:spPr/>
        <p:txBody>
          <a:bodyPr/>
          <a:lstStyle>
            <a:lvl1pPr eaLnBrk="0" hangingPunct="0">
              <a:defRPr/>
            </a:lvl1pPr>
          </a:lstStyle>
          <a:p>
            <a:pPr>
              <a:defRPr/>
            </a:pPr>
            <a:endParaRPr lang="en-US"/>
          </a:p>
        </p:txBody>
      </p:sp>
    </p:spTree>
    <p:extLst>
      <p:ext uri="{BB962C8B-B14F-4D97-AF65-F5344CB8AC3E}">
        <p14:creationId xmlns:p14="http://schemas.microsoft.com/office/powerpoint/2010/main" val="9619076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4"/>
          <p:cNvSpPr>
            <a:spLocks noGrp="1" noChangeArrowheads="1"/>
          </p:cNvSpPr>
          <p:nvPr>
            <p:ph type="dt" sz="half" idx="10"/>
          </p:nvPr>
        </p:nvSpPr>
        <p:spPr>
          <a:ln/>
        </p:spPr>
        <p:txBody>
          <a:bodyPr/>
          <a:lstStyle>
            <a:lvl1pPr>
              <a:defRPr/>
            </a:lvl1pPr>
          </a:lstStyle>
          <a:p>
            <a:pPr>
              <a:defRPr/>
            </a:pPr>
            <a:endParaRPr lang="en-US"/>
          </a:p>
        </p:txBody>
      </p:sp>
      <p:sp>
        <p:nvSpPr>
          <p:cNvPr id="6" name="Rectangle 45"/>
          <p:cNvSpPr>
            <a:spLocks noGrp="1" noChangeArrowheads="1"/>
          </p:cNvSpPr>
          <p:nvPr>
            <p:ph type="ftr" sz="quarter" idx="11"/>
          </p:nvPr>
        </p:nvSpPr>
        <p:spPr>
          <a:ln/>
        </p:spPr>
        <p:txBody>
          <a:bodyPr/>
          <a:lstStyle>
            <a:lvl1pPr>
              <a:defRPr/>
            </a:lvl1pPr>
          </a:lstStyle>
          <a:p>
            <a:pPr>
              <a:defRPr/>
            </a:pPr>
            <a:endParaRPr lang="en-US"/>
          </a:p>
        </p:txBody>
      </p:sp>
      <p:sp>
        <p:nvSpPr>
          <p:cNvPr id="7" name="Rectangle 46"/>
          <p:cNvSpPr>
            <a:spLocks noGrp="1" noChangeArrowheads="1"/>
          </p:cNvSpPr>
          <p:nvPr>
            <p:ph type="sldNum" sz="quarter" idx="12"/>
          </p:nvPr>
        </p:nvSpPr>
        <p:spPr>
          <a:ln/>
        </p:spPr>
        <p:txBody>
          <a:bodyPr/>
          <a:lstStyle>
            <a:lvl1pPr>
              <a:defRPr/>
            </a:lvl1pPr>
          </a:lstStyle>
          <a:p>
            <a:pPr>
              <a:defRPr/>
            </a:pPr>
            <a:fld id="{8FE9C6DF-893A-4787-8C80-BA6F8083F356}" type="slidenum">
              <a:rPr lang="en-US"/>
              <a:pPr>
                <a:defRPr/>
              </a:pPr>
              <a:t>‹#›</a:t>
            </a:fld>
            <a:endParaRPr lang="en-US"/>
          </a:p>
        </p:txBody>
      </p:sp>
    </p:spTree>
    <p:extLst>
      <p:ext uri="{BB962C8B-B14F-4D97-AF65-F5344CB8AC3E}">
        <p14:creationId xmlns:p14="http://schemas.microsoft.com/office/powerpoint/2010/main" val="1243058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5" name="Rectangle 4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6" name="Rectangle 46"/>
          <p:cNvSpPr>
            <a:spLocks noGrp="1" noChangeArrowheads="1"/>
          </p:cNvSpPr>
          <p:nvPr>
            <p:ph type="sldNum" sz="quarter" idx="12"/>
          </p:nvPr>
        </p:nvSpPr>
        <p:spPr>
          <a:ln/>
        </p:spPr>
        <p:txBody>
          <a:bodyPr/>
          <a:lstStyle>
            <a:lvl1pPr>
              <a:defRPr/>
            </a:lvl1pPr>
          </a:lstStyle>
          <a:p>
            <a:pPr>
              <a:defRPr/>
            </a:pPr>
            <a:fld id="{B2A45166-DAFF-40C5-8F3D-CC3273117603}"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2288212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6" name="Rectangle 4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7" name="Rectangle 46"/>
          <p:cNvSpPr>
            <a:spLocks noGrp="1" noChangeArrowheads="1"/>
          </p:cNvSpPr>
          <p:nvPr>
            <p:ph type="sldNum" sz="quarter" idx="12"/>
          </p:nvPr>
        </p:nvSpPr>
        <p:spPr>
          <a:ln/>
        </p:spPr>
        <p:txBody>
          <a:bodyPr/>
          <a:lstStyle>
            <a:lvl1pPr>
              <a:defRPr/>
            </a:lvl1pPr>
          </a:lstStyle>
          <a:p>
            <a:pPr>
              <a:defRPr/>
            </a:pPr>
            <a:fld id="{32B0E0A3-A5C7-4118-BD10-D824C9144E42}"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201387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8" name="Rectangle 4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9" name="Rectangle 46"/>
          <p:cNvSpPr>
            <a:spLocks noGrp="1" noChangeArrowheads="1"/>
          </p:cNvSpPr>
          <p:nvPr>
            <p:ph type="sldNum" sz="quarter" idx="12"/>
          </p:nvPr>
        </p:nvSpPr>
        <p:spPr>
          <a:ln/>
        </p:spPr>
        <p:txBody>
          <a:bodyPr/>
          <a:lstStyle>
            <a:lvl1pPr>
              <a:defRPr/>
            </a:lvl1pPr>
          </a:lstStyle>
          <a:p>
            <a:pPr>
              <a:defRPr/>
            </a:pPr>
            <a:fld id="{3759FC8C-978A-43D8-8761-39EA3250E623}"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3901378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4" name="Rectangle 4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5" name="Rectangle 46"/>
          <p:cNvSpPr>
            <a:spLocks noGrp="1" noChangeArrowheads="1"/>
          </p:cNvSpPr>
          <p:nvPr>
            <p:ph type="sldNum" sz="quarter" idx="12"/>
          </p:nvPr>
        </p:nvSpPr>
        <p:spPr>
          <a:ln/>
        </p:spPr>
        <p:txBody>
          <a:bodyPr/>
          <a:lstStyle>
            <a:lvl1pPr>
              <a:defRPr/>
            </a:lvl1pPr>
          </a:lstStyle>
          <a:p>
            <a:pPr>
              <a:defRPr/>
            </a:pPr>
            <a:fld id="{7BA4A51D-906B-42FA-9B19-333044441DB1}"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1638843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3" name="Rectangle 4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4" name="Rectangle 46"/>
          <p:cNvSpPr>
            <a:spLocks noGrp="1" noChangeArrowheads="1"/>
          </p:cNvSpPr>
          <p:nvPr>
            <p:ph type="sldNum" sz="quarter" idx="12"/>
          </p:nvPr>
        </p:nvSpPr>
        <p:spPr>
          <a:ln/>
        </p:spPr>
        <p:txBody>
          <a:bodyPr/>
          <a:lstStyle>
            <a:lvl1pPr>
              <a:defRPr/>
            </a:lvl1pPr>
          </a:lstStyle>
          <a:p>
            <a:pPr>
              <a:defRPr/>
            </a:pPr>
            <a:fld id="{0C25AC07-F807-4117-9564-C37B5D3B0169}"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1872957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6" name="Rectangle 4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7" name="Rectangle 46"/>
          <p:cNvSpPr>
            <a:spLocks noGrp="1" noChangeArrowheads="1"/>
          </p:cNvSpPr>
          <p:nvPr>
            <p:ph type="sldNum" sz="quarter" idx="12"/>
          </p:nvPr>
        </p:nvSpPr>
        <p:spPr>
          <a:ln/>
        </p:spPr>
        <p:txBody>
          <a:bodyPr/>
          <a:lstStyle>
            <a:lvl1pPr>
              <a:defRPr/>
            </a:lvl1pPr>
          </a:lstStyle>
          <a:p>
            <a:pPr>
              <a:defRPr/>
            </a:pPr>
            <a:fld id="{825AAE2E-F7C7-47AF-8BE5-80A6A1A5BA46}"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2254429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4"/>
          <p:cNvSpPr>
            <a:spLocks noGrp="1" noChangeArrowheads="1"/>
          </p:cNvSpPr>
          <p:nvPr>
            <p:ph type="dt" sz="half" idx="10"/>
          </p:nvPr>
        </p:nvSpPr>
        <p:spPr>
          <a:ln/>
        </p:spPr>
        <p:txBody>
          <a:bodyPr/>
          <a:lstStyle>
            <a:lvl1pPr>
              <a:defRPr/>
            </a:lvl1pPr>
          </a:lstStyle>
          <a:p>
            <a:pPr>
              <a:defRPr/>
            </a:pPr>
            <a:endParaRPr lang="en-US" dirty="0">
              <a:solidFill>
                <a:srgbClr val="FFFFFF"/>
              </a:solidFill>
            </a:endParaRPr>
          </a:p>
        </p:txBody>
      </p:sp>
      <p:sp>
        <p:nvSpPr>
          <p:cNvPr id="6" name="Rectangle 45"/>
          <p:cNvSpPr>
            <a:spLocks noGrp="1" noChangeArrowheads="1"/>
          </p:cNvSpPr>
          <p:nvPr>
            <p:ph type="ftr" sz="quarter" idx="11"/>
          </p:nvPr>
        </p:nvSpPr>
        <p:spPr>
          <a:ln/>
        </p:spPr>
        <p:txBody>
          <a:bodyPr/>
          <a:lstStyle>
            <a:lvl1pPr>
              <a:defRPr/>
            </a:lvl1pPr>
          </a:lstStyle>
          <a:p>
            <a:pPr>
              <a:defRPr/>
            </a:pPr>
            <a:endParaRPr lang="en-US" dirty="0">
              <a:solidFill>
                <a:srgbClr val="FFFFFF"/>
              </a:solidFill>
            </a:endParaRPr>
          </a:p>
        </p:txBody>
      </p:sp>
      <p:sp>
        <p:nvSpPr>
          <p:cNvPr id="7" name="Rectangle 46"/>
          <p:cNvSpPr>
            <a:spLocks noGrp="1" noChangeArrowheads="1"/>
          </p:cNvSpPr>
          <p:nvPr>
            <p:ph type="sldNum" sz="quarter" idx="12"/>
          </p:nvPr>
        </p:nvSpPr>
        <p:spPr>
          <a:ln/>
        </p:spPr>
        <p:txBody>
          <a:bodyPr/>
          <a:lstStyle>
            <a:lvl1pPr>
              <a:defRPr/>
            </a:lvl1pPr>
          </a:lstStyle>
          <a:p>
            <a:pPr>
              <a:defRPr/>
            </a:pPr>
            <a:fld id="{4302D335-5ED6-498C-A66B-C6C587DCCB50}"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1883244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6413"/>
            <a:chOff x="0" y="0"/>
            <a:chExt cx="5760" cy="4319"/>
          </a:xfrm>
        </p:grpSpPr>
        <p:sp>
          <p:nvSpPr>
            <p:cNvPr id="5123"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5124"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5125"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1035" name="Freeform 6"/>
            <p:cNvSpPr>
              <a:spLocks/>
            </p:cNvSpPr>
            <p:nvPr/>
          </p:nvSpPr>
          <p:spPr bwMode="hidden">
            <a:xfrm>
              <a:off x="4038" y="3577"/>
              <a:ext cx="1720" cy="65"/>
            </a:xfrm>
            <a:custGeom>
              <a:avLst/>
              <a:gdLst>
                <a:gd name="T0" fmla="*/ 1722 w 1722"/>
                <a:gd name="T1" fmla="*/ 66 h 66"/>
                <a:gd name="T2" fmla="*/ 1722 w 1722"/>
                <a:gd name="T3" fmla="*/ 60 h 66"/>
                <a:gd name="T4" fmla="*/ 0 w 1722"/>
                <a:gd name="T5" fmla="*/ 0 h 66"/>
                <a:gd name="T6" fmla="*/ 0 w 1722"/>
                <a:gd name="T7" fmla="*/ 48 h 66"/>
                <a:gd name="T8" fmla="*/ 1722 w 1722"/>
                <a:gd name="T9" fmla="*/ 66 h 66"/>
                <a:gd name="T10" fmla="*/ 1722 w 1722"/>
                <a:gd name="T11" fmla="*/ 66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5127"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fontAlgn="base">
                <a:spcBef>
                  <a:spcPct val="0"/>
                </a:spcBef>
                <a:spcAft>
                  <a:spcPct val="0"/>
                </a:spcAft>
                <a:defRPr/>
              </a:pPr>
              <a:endParaRPr lang="en-US" dirty="0">
                <a:solidFill>
                  <a:srgbClr val="FFFFFF"/>
                </a:solidFill>
              </a:endParaRPr>
            </a:p>
          </p:txBody>
        </p:sp>
        <p:sp>
          <p:nvSpPr>
            <p:cNvPr id="1037" name="Freeform 8"/>
            <p:cNvSpPr>
              <a:spLocks/>
            </p:cNvSpPr>
            <p:nvPr/>
          </p:nvSpPr>
          <p:spPr bwMode="hidden">
            <a:xfrm>
              <a:off x="4784" y="3702"/>
              <a:ext cx="974" cy="101"/>
            </a:xfrm>
            <a:custGeom>
              <a:avLst/>
              <a:gdLst>
                <a:gd name="T0" fmla="*/ 975 w 975"/>
                <a:gd name="T1" fmla="*/ 48 h 101"/>
                <a:gd name="T2" fmla="*/ 975 w 975"/>
                <a:gd name="T3" fmla="*/ 0 h 101"/>
                <a:gd name="T4" fmla="*/ 0 w 975"/>
                <a:gd name="T5" fmla="*/ 24 h 101"/>
                <a:gd name="T6" fmla="*/ 0 w 975"/>
                <a:gd name="T7" fmla="*/ 101 h 101"/>
                <a:gd name="T8" fmla="*/ 975 w 975"/>
                <a:gd name="T9" fmla="*/ 48 h 101"/>
                <a:gd name="T10" fmla="*/ 975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1038" name="Freeform 9"/>
            <p:cNvSpPr>
              <a:spLocks/>
            </p:cNvSpPr>
            <p:nvPr/>
          </p:nvSpPr>
          <p:spPr bwMode="hidden">
            <a:xfrm>
              <a:off x="3619" y="3815"/>
              <a:ext cx="2139" cy="198"/>
            </a:xfrm>
            <a:custGeom>
              <a:avLst/>
              <a:gdLst>
                <a:gd name="T0" fmla="*/ 2141 w 2141"/>
                <a:gd name="T1" fmla="*/ 0 h 198"/>
                <a:gd name="T2" fmla="*/ 0 w 2141"/>
                <a:gd name="T3" fmla="*/ 156 h 198"/>
                <a:gd name="T4" fmla="*/ 0 w 2141"/>
                <a:gd name="T5" fmla="*/ 198 h 198"/>
                <a:gd name="T6" fmla="*/ 2141 w 2141"/>
                <a:gd name="T7" fmla="*/ 0 h 198"/>
                <a:gd name="T8" fmla="*/ 2141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5130"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1040" name="Freeform 11"/>
            <p:cNvSpPr>
              <a:spLocks/>
            </p:cNvSpPr>
            <p:nvPr/>
          </p:nvSpPr>
          <p:spPr bwMode="hidden">
            <a:xfrm>
              <a:off x="2097" y="4043"/>
              <a:ext cx="2514" cy="276"/>
            </a:xfrm>
            <a:custGeom>
              <a:avLst/>
              <a:gdLst>
                <a:gd name="T0" fmla="*/ 2182 w 2517"/>
                <a:gd name="T1" fmla="*/ 276 h 276"/>
                <a:gd name="T2" fmla="*/ 2517 w 2517"/>
                <a:gd name="T3" fmla="*/ 204 h 276"/>
                <a:gd name="T4" fmla="*/ 2260 w 2517"/>
                <a:gd name="T5" fmla="*/ 0 h 276"/>
                <a:gd name="T6" fmla="*/ 0 w 2517"/>
                <a:gd name="T7" fmla="*/ 276 h 276"/>
                <a:gd name="T8" fmla="*/ 2182 w 2517"/>
                <a:gd name="T9" fmla="*/ 276 h 276"/>
                <a:gd name="T10" fmla="*/ 2182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5132"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1042" name="Freeform 13"/>
            <p:cNvSpPr>
              <a:spLocks/>
            </p:cNvSpPr>
            <p:nvPr/>
          </p:nvSpPr>
          <p:spPr bwMode="hidden">
            <a:xfrm>
              <a:off x="5030" y="3151"/>
              <a:ext cx="728" cy="240"/>
            </a:xfrm>
            <a:custGeom>
              <a:avLst/>
              <a:gdLst>
                <a:gd name="T0" fmla="*/ 729 w 729"/>
                <a:gd name="T1" fmla="*/ 240 h 240"/>
                <a:gd name="T2" fmla="*/ 0 w 729"/>
                <a:gd name="T3" fmla="*/ 0 h 240"/>
                <a:gd name="T4" fmla="*/ 0 w 729"/>
                <a:gd name="T5" fmla="*/ 6 h 240"/>
                <a:gd name="T6" fmla="*/ 729 w 729"/>
                <a:gd name="T7" fmla="*/ 240 h 240"/>
                <a:gd name="T8" fmla="*/ 729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5134"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1044" name="Freeform 15"/>
            <p:cNvSpPr>
              <a:spLocks/>
            </p:cNvSpPr>
            <p:nvPr/>
          </p:nvSpPr>
          <p:spPr bwMode="hidden">
            <a:xfrm>
              <a:off x="5030" y="3049"/>
              <a:ext cx="728" cy="318"/>
            </a:xfrm>
            <a:custGeom>
              <a:avLst/>
              <a:gdLst>
                <a:gd name="T0" fmla="*/ 729 w 729"/>
                <a:gd name="T1" fmla="*/ 318 h 318"/>
                <a:gd name="T2" fmla="*/ 729 w 729"/>
                <a:gd name="T3" fmla="*/ 312 h 318"/>
                <a:gd name="T4" fmla="*/ 0 w 729"/>
                <a:gd name="T5" fmla="*/ 0 h 318"/>
                <a:gd name="T6" fmla="*/ 0 w 729"/>
                <a:gd name="T7" fmla="*/ 54 h 318"/>
                <a:gd name="T8" fmla="*/ 729 w 729"/>
                <a:gd name="T9" fmla="*/ 318 h 318"/>
                <a:gd name="T10" fmla="*/ 729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5136"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5137"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5138"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1048"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5140"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1050"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5142"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5143"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fontAlgn="base">
                <a:spcBef>
                  <a:spcPct val="0"/>
                </a:spcBef>
                <a:spcAft>
                  <a:spcPct val="0"/>
                </a:spcAft>
                <a:defRPr/>
              </a:pPr>
              <a:endParaRPr lang="en-US" dirty="0">
                <a:solidFill>
                  <a:srgbClr val="FFFFFF"/>
                </a:solidFill>
              </a:endParaRPr>
            </a:p>
          </p:txBody>
        </p:sp>
        <p:sp>
          <p:nvSpPr>
            <p:cNvPr id="5144"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1054"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5146"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5147"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1057" name="Freeform 28"/>
            <p:cNvSpPr>
              <a:spLocks/>
            </p:cNvSpPr>
            <p:nvPr/>
          </p:nvSpPr>
          <p:spPr bwMode="hidden">
            <a:xfrm>
              <a:off x="5698" y="653"/>
              <a:ext cx="60" cy="311"/>
            </a:xfrm>
            <a:custGeom>
              <a:avLst/>
              <a:gdLst>
                <a:gd name="T0" fmla="*/ 0 w 60"/>
                <a:gd name="T1" fmla="*/ 144 h 312"/>
                <a:gd name="T2" fmla="*/ 60 w 60"/>
                <a:gd name="T3" fmla="*/ 312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5149"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1059"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dirty="0">
                <a:solidFill>
                  <a:srgbClr val="FFFFFF"/>
                </a:solidFill>
              </a:endParaRPr>
            </a:p>
          </p:txBody>
        </p:sp>
        <p:sp>
          <p:nvSpPr>
            <p:cNvPr id="5151"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5152"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5153"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5154"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5155"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5156"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5157"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5158"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grpSp>
          <p:nvGrpSpPr>
            <p:cNvPr id="1068" name="Group 39"/>
            <p:cNvGrpSpPr>
              <a:grpSpLocks/>
            </p:cNvGrpSpPr>
            <p:nvPr userDrawn="1"/>
          </p:nvGrpSpPr>
          <p:grpSpPr bwMode="auto">
            <a:xfrm>
              <a:off x="0" y="1632"/>
              <a:ext cx="5758" cy="1858"/>
              <a:chOff x="0" y="1632"/>
              <a:chExt cx="5758" cy="1858"/>
            </a:xfrm>
          </p:grpSpPr>
          <p:sp>
            <p:nvSpPr>
              <p:cNvPr id="5160"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sp>
            <p:nvSpPr>
              <p:cNvPr id="5161"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fontAlgn="base">
                  <a:spcBef>
                    <a:spcPct val="0"/>
                  </a:spcBef>
                  <a:spcAft>
                    <a:spcPct val="0"/>
                  </a:spcAft>
                  <a:defRPr/>
                </a:pPr>
                <a:endParaRPr lang="en-US" dirty="0">
                  <a:solidFill>
                    <a:srgbClr val="FFFFFF"/>
                  </a:solidFill>
                </a:endParaRPr>
              </a:p>
            </p:txBody>
          </p:sp>
        </p:grpSp>
      </p:grpSp>
      <p:sp>
        <p:nvSpPr>
          <p:cNvPr id="5162"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63"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64"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latin typeface="Arial" pitchFamily="34" charset="0"/>
              </a:defRPr>
            </a:lvl1pPr>
          </a:lstStyle>
          <a:p>
            <a:pPr fontAlgn="base">
              <a:spcBef>
                <a:spcPct val="0"/>
              </a:spcBef>
              <a:spcAft>
                <a:spcPct val="0"/>
              </a:spcAft>
              <a:defRPr/>
            </a:pPr>
            <a:endParaRPr lang="en-US" dirty="0">
              <a:solidFill>
                <a:srgbClr val="FFFFFF"/>
              </a:solidFill>
            </a:endParaRPr>
          </a:p>
        </p:txBody>
      </p:sp>
      <p:sp>
        <p:nvSpPr>
          <p:cNvPr id="5165"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latin typeface="Arial" pitchFamily="34" charset="0"/>
              </a:defRPr>
            </a:lvl1pPr>
          </a:lstStyle>
          <a:p>
            <a:pPr fontAlgn="base">
              <a:spcBef>
                <a:spcPct val="0"/>
              </a:spcBef>
              <a:spcAft>
                <a:spcPct val="0"/>
              </a:spcAft>
              <a:defRPr/>
            </a:pPr>
            <a:endParaRPr lang="en-US" dirty="0">
              <a:solidFill>
                <a:srgbClr val="FFFFFF"/>
              </a:solidFill>
            </a:endParaRPr>
          </a:p>
        </p:txBody>
      </p:sp>
      <p:sp>
        <p:nvSpPr>
          <p:cNvPr id="5166"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latin typeface="Arial" pitchFamily="34" charset="0"/>
              </a:defRPr>
            </a:lvl1pPr>
          </a:lstStyle>
          <a:p>
            <a:pPr fontAlgn="base">
              <a:spcBef>
                <a:spcPct val="0"/>
              </a:spcBef>
              <a:spcAft>
                <a:spcPct val="0"/>
              </a:spcAft>
              <a:defRPr/>
            </a:pPr>
            <a:fld id="{46EF9D86-E9F9-4A56-953E-7F214A152637}" type="slidenum">
              <a:rPr lang="en-US">
                <a:solidFill>
                  <a:srgbClr val="FFFFFF"/>
                </a:solidFill>
              </a:rPr>
              <a:pPr fontAlgn="base">
                <a:spcBef>
                  <a:spcPct val="0"/>
                </a:spcBef>
                <a:spcAft>
                  <a:spcPct val="0"/>
                </a:spcAft>
                <a:defRPr/>
              </a:pPr>
              <a:t>‹#›</a:t>
            </a:fld>
            <a:endParaRPr lang="en-US" dirty="0">
              <a:solidFill>
                <a:srgbClr val="FFFFFF"/>
              </a:solidFill>
            </a:endParaRPr>
          </a:p>
        </p:txBody>
      </p:sp>
    </p:spTree>
    <p:extLst>
      <p:ext uri="{BB962C8B-B14F-4D97-AF65-F5344CB8AC3E}">
        <p14:creationId xmlns:p14="http://schemas.microsoft.com/office/powerpoint/2010/main" val="100081680"/>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4"/>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5"/>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solidFill>
                  <a:srgbClr val="FFFFFF"/>
                </a:solidFill>
                <a:latin typeface="Arial" pitchFamily="34" charset="0"/>
              </a:defRPr>
            </a:lvl1pPr>
          </a:lstStyle>
          <a:p>
            <a:pPr fontAlgn="base">
              <a:spcBef>
                <a:spcPct val="0"/>
              </a:spcBef>
              <a:spcAft>
                <a:spcPct val="0"/>
              </a:spcAft>
              <a:defRPr/>
            </a:pPr>
            <a:endParaRPr lang="en-US"/>
          </a:p>
        </p:txBody>
      </p:sp>
      <p:sp>
        <p:nvSpPr>
          <p:cNvPr id="8195"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rgbClr val="FFFFFF"/>
                </a:solidFill>
                <a:latin typeface="Arial" pitchFamily="34" charset="0"/>
              </a:defRPr>
            </a:lvl1pPr>
          </a:lstStyle>
          <a:p>
            <a:pPr fontAlgn="base">
              <a:spcBef>
                <a:spcPct val="0"/>
              </a:spcBef>
              <a:spcAft>
                <a:spcPct val="0"/>
              </a:spcAft>
              <a:defRPr/>
            </a:pPr>
            <a:fld id="{326E8110-C709-4BA6-8ABB-1DB81DBFFBEF}" type="slidenum">
              <a:rPr lang="en-US"/>
              <a:pPr fontAlgn="base">
                <a:spcBef>
                  <a:spcPct val="0"/>
                </a:spcBef>
                <a:spcAft>
                  <a:spcPct val="0"/>
                </a:spcAft>
                <a:defRPr/>
              </a:pPr>
              <a:t>‹#›</a:t>
            </a:fld>
            <a:endParaRPr lang="en-US"/>
          </a:p>
        </p:txBody>
      </p:sp>
      <p:grpSp>
        <p:nvGrpSpPr>
          <p:cNvPr id="2052" name="Group 4"/>
          <p:cNvGrpSpPr>
            <a:grpSpLocks/>
          </p:cNvGrpSpPr>
          <p:nvPr/>
        </p:nvGrpSpPr>
        <p:grpSpPr bwMode="auto">
          <a:xfrm>
            <a:off x="0" y="0"/>
            <a:ext cx="9140825" cy="6850063"/>
            <a:chOff x="0" y="0"/>
            <a:chExt cx="5758" cy="4315"/>
          </a:xfrm>
        </p:grpSpPr>
        <p:grpSp>
          <p:nvGrpSpPr>
            <p:cNvPr id="2056" name="Group 5"/>
            <p:cNvGrpSpPr>
              <a:grpSpLocks/>
            </p:cNvGrpSpPr>
            <p:nvPr userDrawn="1"/>
          </p:nvGrpSpPr>
          <p:grpSpPr bwMode="auto">
            <a:xfrm>
              <a:off x="1728" y="2230"/>
              <a:ext cx="4027" cy="2085"/>
              <a:chOff x="1728" y="2230"/>
              <a:chExt cx="4027" cy="2085"/>
            </a:xfrm>
          </p:grpSpPr>
          <p:sp>
            <p:nvSpPr>
              <p:cNvPr id="8198"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base">
                  <a:spcBef>
                    <a:spcPct val="0"/>
                  </a:spcBef>
                  <a:spcAft>
                    <a:spcPct val="0"/>
                  </a:spcAft>
                  <a:defRPr/>
                </a:pPr>
                <a:endParaRPr lang="en-US">
                  <a:solidFill>
                    <a:srgbClr val="FFFFFF"/>
                  </a:solidFill>
                  <a:latin typeface="Arial" pitchFamily="34" charset="0"/>
                </a:endParaRPr>
              </a:p>
            </p:txBody>
          </p:sp>
          <p:sp>
            <p:nvSpPr>
              <p:cNvPr id="8199"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Arial" pitchFamily="34" charset="0"/>
                </a:endParaRPr>
              </a:p>
            </p:txBody>
          </p:sp>
          <p:sp>
            <p:nvSpPr>
              <p:cNvPr id="8200"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base">
                  <a:spcBef>
                    <a:spcPct val="0"/>
                  </a:spcBef>
                  <a:spcAft>
                    <a:spcPct val="0"/>
                  </a:spcAft>
                  <a:defRPr/>
                </a:pPr>
                <a:endParaRPr lang="en-US">
                  <a:solidFill>
                    <a:srgbClr val="FFFFFF"/>
                  </a:solidFill>
                  <a:latin typeface="Arial" pitchFamily="34" charset="0"/>
                </a:endParaRPr>
              </a:p>
            </p:txBody>
          </p:sp>
          <p:sp>
            <p:nvSpPr>
              <p:cNvPr id="2062"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FFFFFF"/>
                  </a:solidFill>
                  <a:latin typeface="Arial" charset="0"/>
                </a:endParaRPr>
              </a:p>
            </p:txBody>
          </p:sp>
          <p:sp>
            <p:nvSpPr>
              <p:cNvPr id="8202"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Arial" pitchFamily="34" charset="0"/>
                </a:endParaRPr>
              </a:p>
            </p:txBody>
          </p:sp>
        </p:grpSp>
        <p:sp>
          <p:nvSpPr>
            <p:cNvPr id="8203"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base">
                <a:spcBef>
                  <a:spcPct val="0"/>
                </a:spcBef>
                <a:spcAft>
                  <a:spcPct val="0"/>
                </a:spcAft>
                <a:defRPr/>
              </a:pPr>
              <a:endParaRPr lang="en-US">
                <a:solidFill>
                  <a:srgbClr val="FFFFFF"/>
                </a:solidFill>
                <a:latin typeface="Arial" pitchFamily="34" charset="0"/>
              </a:endParaRPr>
            </a:p>
          </p:txBody>
        </p:sp>
        <p:sp>
          <p:nvSpPr>
            <p:cNvPr id="2058" name="Freeform 12"/>
            <p:cNvSpPr>
              <a:spLocks/>
            </p:cNvSpPr>
            <p:nvPr/>
          </p:nvSpPr>
          <p:spPr bwMode="hidden">
            <a:xfrm>
              <a:off x="0" y="0"/>
              <a:ext cx="5758" cy="1776"/>
            </a:xfrm>
            <a:custGeom>
              <a:avLst/>
              <a:gdLst>
                <a:gd name="T0" fmla="*/ 0 w 5740"/>
                <a:gd name="T1" fmla="*/ 0 h 1906"/>
                <a:gd name="T2" fmla="*/ 0 w 5740"/>
                <a:gd name="T3" fmla="*/ 1542 h 1906"/>
                <a:gd name="T4" fmla="*/ 5794 w 5740"/>
                <a:gd name="T5" fmla="*/ 1542 h 1906"/>
                <a:gd name="T6" fmla="*/ 579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US">
                <a:solidFill>
                  <a:srgbClr val="FFFFFF"/>
                </a:solidFill>
                <a:latin typeface="Arial" charset="0"/>
              </a:endParaRPr>
            </a:p>
          </p:txBody>
        </p:sp>
      </p:grpSp>
      <p:sp>
        <p:nvSpPr>
          <p:cNvPr id="8205"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206"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solidFill>
                  <a:srgbClr val="FFFFFF"/>
                </a:solidFill>
                <a:latin typeface="Arial" pitchFamily="34" charset="0"/>
              </a:defRPr>
            </a:lvl1pPr>
          </a:lstStyle>
          <a:p>
            <a:pPr fontAlgn="base">
              <a:spcBef>
                <a:spcPct val="0"/>
              </a:spcBef>
              <a:spcAft>
                <a:spcPct val="0"/>
              </a:spcAft>
              <a:defRPr/>
            </a:pPr>
            <a:endParaRPr lang="en-US"/>
          </a:p>
        </p:txBody>
      </p:sp>
      <p:sp>
        <p:nvSpPr>
          <p:cNvPr id="8207"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extLst>
      <p:ext uri="{BB962C8B-B14F-4D97-AF65-F5344CB8AC3E}">
        <p14:creationId xmlns:p14="http://schemas.microsoft.com/office/powerpoint/2010/main" val="1617651167"/>
      </p:ext>
    </p:extLst>
  </p:cSld>
  <p:clrMap bg1="dk2" tx1="lt1" bg2="dk1" tx2="lt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Lst>
  <p:timing>
    <p:tnLst>
      <p:par>
        <p:cTn id="1" dur="indefinite" restart="never" nodeType="tmRoot"/>
      </p:par>
    </p:tnLst>
  </p:timing>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4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533400" y="762000"/>
            <a:ext cx="8229600" cy="4343400"/>
          </a:xfrm>
        </p:spPr>
        <p:txBody>
          <a:bodyPr/>
          <a:lstStyle/>
          <a:p>
            <a:r>
              <a:rPr lang="en-US" sz="3200" b="1" dirty="0" smtClean="0">
                <a:solidFill>
                  <a:schemeClr val="bg2">
                    <a:lumMod val="20000"/>
                    <a:lumOff val="80000"/>
                  </a:schemeClr>
                </a:solidFill>
              </a:rPr>
              <a:t/>
            </a:r>
            <a:br>
              <a:rPr lang="en-US" sz="3200" b="1" dirty="0" smtClean="0">
                <a:solidFill>
                  <a:schemeClr val="bg2">
                    <a:lumMod val="20000"/>
                    <a:lumOff val="80000"/>
                  </a:schemeClr>
                </a:solidFill>
              </a:rPr>
            </a:br>
            <a:r>
              <a:rPr lang="en-US" sz="3200" b="1" dirty="0">
                <a:solidFill>
                  <a:schemeClr val="bg2">
                    <a:lumMod val="20000"/>
                    <a:lumOff val="80000"/>
                  </a:schemeClr>
                </a:solidFill>
              </a:rPr>
              <a:t/>
            </a:r>
            <a:br>
              <a:rPr lang="en-US" sz="3200" b="1" dirty="0">
                <a:solidFill>
                  <a:schemeClr val="bg2">
                    <a:lumMod val="20000"/>
                    <a:lumOff val="80000"/>
                  </a:schemeClr>
                </a:solidFill>
              </a:rPr>
            </a:br>
            <a:r>
              <a:rPr lang="en-US" sz="3200" b="1" dirty="0" smtClean="0">
                <a:solidFill>
                  <a:schemeClr val="bg2">
                    <a:lumMod val="20000"/>
                    <a:lumOff val="80000"/>
                  </a:schemeClr>
                </a:solidFill>
              </a:rPr>
              <a:t/>
            </a:r>
            <a:br>
              <a:rPr lang="en-US" sz="3200" b="1" dirty="0" smtClean="0">
                <a:solidFill>
                  <a:schemeClr val="bg2">
                    <a:lumMod val="20000"/>
                    <a:lumOff val="80000"/>
                  </a:schemeClr>
                </a:solidFill>
              </a:rPr>
            </a:br>
            <a:r>
              <a:rPr lang="en-US" sz="3200" b="1" dirty="0" smtClean="0">
                <a:solidFill>
                  <a:schemeClr val="bg2">
                    <a:lumMod val="20000"/>
                    <a:lumOff val="80000"/>
                  </a:schemeClr>
                </a:solidFill>
              </a:rPr>
              <a:t/>
            </a:r>
            <a:br>
              <a:rPr lang="en-US" sz="3200" b="1" dirty="0" smtClean="0">
                <a:solidFill>
                  <a:schemeClr val="bg2">
                    <a:lumMod val="20000"/>
                    <a:lumOff val="80000"/>
                  </a:schemeClr>
                </a:solidFill>
              </a:rPr>
            </a:br>
            <a:r>
              <a:rPr lang="en-US" sz="3200" b="1" dirty="0">
                <a:solidFill>
                  <a:schemeClr val="bg2">
                    <a:lumMod val="20000"/>
                    <a:lumOff val="80000"/>
                  </a:schemeClr>
                </a:solidFill>
              </a:rPr>
              <a:t/>
            </a:r>
            <a:br>
              <a:rPr lang="en-US" sz="3200" b="1" dirty="0">
                <a:solidFill>
                  <a:schemeClr val="bg2">
                    <a:lumMod val="20000"/>
                    <a:lumOff val="80000"/>
                  </a:schemeClr>
                </a:solidFill>
              </a:rPr>
            </a:br>
            <a:r>
              <a:rPr lang="en-US" sz="3600" b="1" dirty="0" smtClean="0">
                <a:solidFill>
                  <a:schemeClr val="bg2">
                    <a:lumMod val="20000"/>
                    <a:lumOff val="80000"/>
                  </a:schemeClr>
                </a:solidFill>
              </a:rPr>
              <a:t>Problems in Misdemeanor Courts </a:t>
            </a:r>
            <a:br>
              <a:rPr lang="en-US" sz="3600" b="1" dirty="0" smtClean="0">
                <a:solidFill>
                  <a:schemeClr val="bg2">
                    <a:lumMod val="20000"/>
                    <a:lumOff val="80000"/>
                  </a:schemeClr>
                </a:solidFill>
              </a:rPr>
            </a:br>
            <a:r>
              <a:rPr lang="en-US" sz="3200" dirty="0">
                <a:solidFill>
                  <a:schemeClr val="bg2">
                    <a:lumMod val="20000"/>
                    <a:lumOff val="80000"/>
                  </a:schemeClr>
                </a:solidFill>
                <a:effectLst/>
              </a:rPr>
              <a:t>Pre-Trial Justice: Reducing the Rate of Incarceration </a:t>
            </a:r>
            <a:r>
              <a:rPr lang="en-US" sz="3200" dirty="0">
                <a:effectLst/>
              </a:rPr>
              <a:t/>
            </a:r>
            <a:br>
              <a:rPr lang="en-US" sz="3200" dirty="0">
                <a:effectLst/>
              </a:rPr>
            </a:br>
            <a:r>
              <a:rPr lang="en-US" sz="2400" dirty="0" smtClean="0">
                <a:solidFill>
                  <a:schemeClr val="bg2">
                    <a:lumMod val="20000"/>
                    <a:lumOff val="80000"/>
                  </a:schemeClr>
                </a:solidFill>
                <a:effectLst/>
              </a:rPr>
              <a:t>Minority and Justice Commission</a:t>
            </a:r>
            <a:br>
              <a:rPr lang="en-US" sz="2400" dirty="0" smtClean="0">
                <a:solidFill>
                  <a:schemeClr val="bg2">
                    <a:lumMod val="20000"/>
                    <a:lumOff val="80000"/>
                  </a:schemeClr>
                </a:solidFill>
                <a:effectLst/>
              </a:rPr>
            </a:br>
            <a:r>
              <a:rPr lang="en-US" sz="2400" dirty="0" smtClean="0">
                <a:solidFill>
                  <a:schemeClr val="bg2">
                    <a:lumMod val="20000"/>
                    <a:lumOff val="80000"/>
                  </a:schemeClr>
                </a:solidFill>
                <a:effectLst/>
              </a:rPr>
              <a:t>Temple of Justice</a:t>
            </a:r>
            <a:br>
              <a:rPr lang="en-US" sz="2400" dirty="0" smtClean="0">
                <a:solidFill>
                  <a:schemeClr val="bg2">
                    <a:lumMod val="20000"/>
                    <a:lumOff val="80000"/>
                  </a:schemeClr>
                </a:solidFill>
                <a:effectLst/>
              </a:rPr>
            </a:br>
            <a:r>
              <a:rPr lang="en-US" sz="2400" dirty="0" smtClean="0">
                <a:solidFill>
                  <a:schemeClr val="bg2">
                    <a:lumMod val="20000"/>
                    <a:lumOff val="80000"/>
                  </a:schemeClr>
                </a:solidFill>
                <a:effectLst/>
              </a:rPr>
              <a:t>Olympia, Washington</a:t>
            </a:r>
            <a:r>
              <a:rPr lang="en-US" sz="3200" b="1" dirty="0" smtClean="0">
                <a:solidFill>
                  <a:schemeClr val="bg2">
                    <a:lumMod val="20000"/>
                    <a:lumOff val="80000"/>
                  </a:schemeClr>
                </a:solidFill>
              </a:rPr>
              <a:t/>
            </a:r>
            <a:br>
              <a:rPr lang="en-US" sz="3200" b="1" dirty="0" smtClean="0">
                <a:solidFill>
                  <a:schemeClr val="bg2">
                    <a:lumMod val="20000"/>
                    <a:lumOff val="80000"/>
                  </a:schemeClr>
                </a:solidFill>
              </a:rPr>
            </a:br>
            <a:r>
              <a:rPr lang="en-US" sz="3200" b="1" dirty="0" smtClean="0">
                <a:solidFill>
                  <a:schemeClr val="bg2">
                    <a:lumMod val="20000"/>
                    <a:lumOff val="80000"/>
                  </a:schemeClr>
                </a:solidFill>
              </a:rPr>
              <a:t> </a:t>
            </a:r>
            <a:r>
              <a:rPr lang="en-US" sz="2400" b="1" dirty="0" smtClean="0">
                <a:solidFill>
                  <a:schemeClr val="bg2">
                    <a:lumMod val="20000"/>
                    <a:lumOff val="80000"/>
                  </a:schemeClr>
                </a:solidFill>
              </a:rPr>
              <a:t>May 25, 2016</a:t>
            </a:r>
            <a:r>
              <a:rPr lang="en-US" sz="2400" b="1" dirty="0">
                <a:solidFill>
                  <a:schemeClr val="bg2">
                    <a:lumMod val="20000"/>
                    <a:lumOff val="80000"/>
                  </a:schemeClr>
                </a:solidFill>
              </a:rPr>
              <a:t/>
            </a:r>
            <a:br>
              <a:rPr lang="en-US" sz="2400" b="1" dirty="0">
                <a:solidFill>
                  <a:schemeClr val="bg2">
                    <a:lumMod val="20000"/>
                    <a:lumOff val="80000"/>
                  </a:schemeClr>
                </a:solidFill>
              </a:rPr>
            </a:br>
            <a:r>
              <a:rPr lang="en-US" sz="2800" b="1" dirty="0">
                <a:solidFill>
                  <a:schemeClr val="bg2">
                    <a:lumMod val="20000"/>
                    <a:lumOff val="80000"/>
                  </a:schemeClr>
                </a:solidFill>
              </a:rPr>
              <a:t/>
            </a:r>
            <a:br>
              <a:rPr lang="en-US" sz="2800" b="1" dirty="0">
                <a:solidFill>
                  <a:schemeClr val="bg2">
                    <a:lumMod val="20000"/>
                    <a:lumOff val="80000"/>
                  </a:schemeClr>
                </a:solidFill>
              </a:rPr>
            </a:br>
            <a:r>
              <a:rPr lang="en-US" sz="3200" b="1" dirty="0" smtClean="0">
                <a:solidFill>
                  <a:schemeClr val="bg2">
                    <a:lumMod val="20000"/>
                    <a:lumOff val="80000"/>
                  </a:schemeClr>
                </a:solidFill>
              </a:rPr>
              <a:t/>
            </a:r>
            <a:br>
              <a:rPr lang="en-US" sz="3200" b="1" dirty="0" smtClean="0">
                <a:solidFill>
                  <a:schemeClr val="bg2">
                    <a:lumMod val="20000"/>
                    <a:lumOff val="80000"/>
                  </a:schemeClr>
                </a:solidFill>
              </a:rPr>
            </a:br>
            <a:r>
              <a:rPr lang="en-US" sz="3200" b="1" dirty="0">
                <a:solidFill>
                  <a:schemeClr val="bg2">
                    <a:lumMod val="20000"/>
                    <a:lumOff val="80000"/>
                  </a:schemeClr>
                </a:solidFill>
              </a:rPr>
              <a:t/>
            </a:r>
            <a:br>
              <a:rPr lang="en-US" sz="3200" b="1" dirty="0">
                <a:solidFill>
                  <a:schemeClr val="bg2">
                    <a:lumMod val="20000"/>
                    <a:lumOff val="80000"/>
                  </a:schemeClr>
                </a:solidFill>
              </a:rPr>
            </a:br>
            <a:r>
              <a:rPr lang="en-US" sz="3200" b="1" dirty="0">
                <a:solidFill>
                  <a:schemeClr val="bg2">
                    <a:lumMod val="20000"/>
                    <a:lumOff val="80000"/>
                  </a:schemeClr>
                </a:solidFill>
              </a:rPr>
              <a:t/>
            </a:r>
            <a:br>
              <a:rPr lang="en-US" sz="3200" b="1" dirty="0">
                <a:solidFill>
                  <a:schemeClr val="bg2">
                    <a:lumMod val="20000"/>
                    <a:lumOff val="80000"/>
                  </a:schemeClr>
                </a:solidFill>
              </a:rPr>
            </a:br>
            <a:r>
              <a:rPr lang="en-US" sz="3200" b="1" dirty="0" smtClean="0">
                <a:solidFill>
                  <a:schemeClr val="bg2">
                    <a:lumMod val="20000"/>
                    <a:lumOff val="80000"/>
                  </a:schemeClr>
                </a:solidFill>
              </a:rPr>
              <a:t/>
            </a:r>
            <a:br>
              <a:rPr lang="en-US" sz="3200" b="1" dirty="0" smtClean="0">
                <a:solidFill>
                  <a:schemeClr val="bg2">
                    <a:lumMod val="20000"/>
                    <a:lumOff val="80000"/>
                  </a:schemeClr>
                </a:solidFill>
              </a:rPr>
            </a:br>
            <a:r>
              <a:rPr lang="en-US" sz="3200" b="1" dirty="0" smtClean="0">
                <a:solidFill>
                  <a:schemeClr val="bg2">
                    <a:lumMod val="20000"/>
                    <a:lumOff val="80000"/>
                  </a:schemeClr>
                </a:solidFill>
              </a:rPr>
              <a:t/>
            </a:r>
            <a:br>
              <a:rPr lang="en-US" sz="3200" b="1" dirty="0" smtClean="0">
                <a:solidFill>
                  <a:schemeClr val="bg2">
                    <a:lumMod val="20000"/>
                    <a:lumOff val="80000"/>
                  </a:schemeClr>
                </a:solidFill>
              </a:rPr>
            </a:br>
            <a:r>
              <a:rPr lang="en-US" sz="3200" b="1" dirty="0" smtClean="0">
                <a:solidFill>
                  <a:schemeClr val="bg2">
                    <a:lumMod val="20000"/>
                    <a:lumOff val="80000"/>
                  </a:schemeClr>
                </a:solidFill>
              </a:rPr>
              <a:t/>
            </a:r>
            <a:br>
              <a:rPr lang="en-US" sz="3200" b="1" dirty="0" smtClean="0">
                <a:solidFill>
                  <a:schemeClr val="bg2">
                    <a:lumMod val="20000"/>
                    <a:lumOff val="80000"/>
                  </a:schemeClr>
                </a:solidFill>
              </a:rPr>
            </a:br>
            <a:endParaRPr lang="en-US" sz="3200" dirty="0">
              <a:solidFill>
                <a:srgbClr val="00B0F0"/>
              </a:solidFill>
            </a:endParaRPr>
          </a:p>
        </p:txBody>
      </p:sp>
      <p:sp>
        <p:nvSpPr>
          <p:cNvPr id="3" name="Subtitle 2"/>
          <p:cNvSpPr>
            <a:spLocks noGrp="1"/>
          </p:cNvSpPr>
          <p:nvPr>
            <p:ph type="subTitle" sz="quarter" idx="1"/>
          </p:nvPr>
        </p:nvSpPr>
        <p:spPr>
          <a:xfrm>
            <a:off x="1371600" y="3733800"/>
            <a:ext cx="6400800" cy="1066800"/>
          </a:xfrm>
        </p:spPr>
        <p:txBody>
          <a:bodyPr/>
          <a:lstStyle/>
          <a:p>
            <a:endParaRPr lang="en-US" sz="2000" b="1" dirty="0" smtClean="0">
              <a:solidFill>
                <a:srgbClr val="00B0F0"/>
              </a:solidFill>
            </a:endParaRPr>
          </a:p>
          <a:p>
            <a:r>
              <a:rPr lang="en-US" sz="2000" b="1" dirty="0" smtClean="0">
                <a:solidFill>
                  <a:srgbClr val="00B0F0"/>
                </a:solidFill>
              </a:rPr>
              <a:t>Professor Robert C. Boruchowitz</a:t>
            </a:r>
          </a:p>
          <a:p>
            <a:r>
              <a:rPr lang="en-US" sz="2000" b="1" dirty="0" smtClean="0">
                <a:solidFill>
                  <a:srgbClr val="00B0F0"/>
                </a:solidFill>
              </a:rPr>
              <a:t>Professor from Practice</a:t>
            </a:r>
          </a:p>
          <a:p>
            <a:r>
              <a:rPr lang="en-US" sz="2000" b="1" dirty="0" smtClean="0">
                <a:solidFill>
                  <a:srgbClr val="00B0F0"/>
                </a:solidFill>
              </a:rPr>
              <a:t>Director, The Defender Initiative</a:t>
            </a:r>
          </a:p>
          <a:p>
            <a:endParaRPr lang="en-US" sz="3200" b="1" dirty="0" smtClean="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5303520"/>
            <a:ext cx="9143999" cy="155448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5579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effectLst/>
              </a:rPr>
              <a:t/>
            </a:r>
            <a:br>
              <a:rPr lang="en-US" sz="3600" dirty="0" smtClean="0">
                <a:effectLst/>
              </a:rPr>
            </a:br>
            <a:r>
              <a:rPr lang="en-US" sz="3600" dirty="0">
                <a:effectLst/>
              </a:rPr>
              <a:t/>
            </a:r>
            <a:br>
              <a:rPr lang="en-US" sz="3600" dirty="0">
                <a:effectLst/>
              </a:rPr>
            </a:br>
            <a:r>
              <a:rPr lang="en-US" sz="3600" dirty="0" smtClean="0">
                <a:effectLst/>
              </a:rPr>
              <a:t>This </a:t>
            </a:r>
            <a:r>
              <a:rPr lang="en-US" sz="3600" dirty="0">
                <a:effectLst/>
              </a:rPr>
              <a:t>rule is consistent with the US Supreme Court decision in Von Moltke v. Gilles in which the Court wrote that:</a:t>
            </a:r>
            <a:r>
              <a:rPr lang="en-US" dirty="0">
                <a:effectLst/>
              </a:rPr>
              <a:t/>
            </a:r>
            <a:br>
              <a:rPr lang="en-US" dirty="0">
                <a:effectLst/>
              </a:rPr>
            </a:br>
            <a:endParaRPr lang="en-US" dirty="0"/>
          </a:p>
        </p:txBody>
      </p:sp>
      <p:sp>
        <p:nvSpPr>
          <p:cNvPr id="3" name="Content Placeholder 2"/>
          <p:cNvSpPr>
            <a:spLocks noGrp="1"/>
          </p:cNvSpPr>
          <p:nvPr>
            <p:ph idx="1"/>
          </p:nvPr>
        </p:nvSpPr>
        <p:spPr>
          <a:xfrm>
            <a:off x="457200" y="2133600"/>
            <a:ext cx="8229600" cy="3992563"/>
          </a:xfrm>
        </p:spPr>
        <p:txBody>
          <a:bodyPr/>
          <a:lstStyle/>
          <a:p>
            <a:pPr lvl="0"/>
            <a:r>
              <a:rPr lang="en-US" i="1" dirty="0">
                <a:effectLst/>
              </a:rPr>
              <a:t>-- a </a:t>
            </a:r>
            <a:r>
              <a:rPr lang="en-US" b="1" i="1" dirty="0">
                <a:effectLst/>
              </a:rPr>
              <a:t>mere routine inquiry </a:t>
            </a:r>
            <a:r>
              <a:rPr lang="en-US" i="1" dirty="0">
                <a:effectLst/>
              </a:rPr>
              <a:t>-- the asking of several standard questions followed by the signing of a standard written waiver of counsel -- may leave a judge entirely unaware of the facts essential to an informed decision that an accused has executed a valid waiver of his right to counsel. </a:t>
            </a:r>
            <a:endParaRPr lang="en-US" dirty="0">
              <a:effectLst/>
            </a:endParaRPr>
          </a:p>
        </p:txBody>
      </p:sp>
    </p:spTree>
    <p:extLst>
      <p:ext uri="{BB962C8B-B14F-4D97-AF65-F5344CB8AC3E}">
        <p14:creationId xmlns:p14="http://schemas.microsoft.com/office/powerpoint/2010/main" val="1452459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Von Moltke v. Gillies </a:t>
            </a:r>
            <a:br>
              <a:rPr lang="en-US" dirty="0"/>
            </a:br>
            <a:r>
              <a:rPr lang="is-IS" dirty="0"/>
              <a:t>332 U.S. 708 (1948)</a:t>
            </a:r>
            <a:endParaRPr lang="en-US" dirty="0"/>
          </a:p>
        </p:txBody>
      </p:sp>
      <p:sp>
        <p:nvSpPr>
          <p:cNvPr id="3" name="Content Placeholder 2"/>
          <p:cNvSpPr>
            <a:spLocks noGrp="1"/>
          </p:cNvSpPr>
          <p:nvPr>
            <p:ph idx="1"/>
          </p:nvPr>
        </p:nvSpPr>
        <p:spPr/>
        <p:txBody>
          <a:bodyPr/>
          <a:lstStyle/>
          <a:p>
            <a:r>
              <a:rPr lang="en-US" sz="3600" dirty="0"/>
              <a:t>It is the solemn duty of a federal judge before whom a defendant appears without counsel to make a thorough inquiry, and to take all steps necessary to insure the fullest protection of this constitutional right at every stage of the </a:t>
            </a:r>
            <a:r>
              <a:rPr lang="en-US" sz="3600" dirty="0" smtClean="0"/>
              <a:t>proceedings.</a:t>
            </a:r>
            <a:endParaRPr lang="en-US" sz="3600" dirty="0"/>
          </a:p>
        </p:txBody>
      </p:sp>
    </p:spTree>
    <p:extLst>
      <p:ext uri="{BB962C8B-B14F-4D97-AF65-F5344CB8AC3E}">
        <p14:creationId xmlns:p14="http://schemas.microsoft.com/office/powerpoint/2010/main" val="382947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9144000" cy="1143000"/>
          </a:xfrm>
        </p:spPr>
        <p:txBody>
          <a:bodyPr/>
          <a:lstStyle/>
          <a:p>
            <a:r>
              <a:rPr lang="en-US" sz="3200" dirty="0" smtClean="0">
                <a:effectLst/>
              </a:rPr>
              <a:t/>
            </a:r>
            <a:br>
              <a:rPr lang="en-US" sz="3200" dirty="0" smtClean="0">
                <a:effectLst/>
              </a:rPr>
            </a:br>
            <a:r>
              <a:rPr lang="en-US" sz="3200" dirty="0">
                <a:effectLst/>
              </a:rPr>
              <a:t/>
            </a:r>
            <a:br>
              <a:rPr lang="en-US" sz="3200" dirty="0">
                <a:effectLst/>
              </a:rPr>
            </a:br>
            <a:r>
              <a:rPr lang="en-US" sz="3200" dirty="0" smtClean="0">
                <a:effectLst/>
              </a:rPr>
              <a:t/>
            </a:r>
            <a:br>
              <a:rPr lang="en-US" sz="3200" dirty="0" smtClean="0">
                <a:effectLst/>
              </a:rPr>
            </a:br>
            <a:r>
              <a:rPr lang="en-US" sz="3200" dirty="0" smtClean="0">
                <a:effectLst/>
              </a:rPr>
              <a:t>By </a:t>
            </a:r>
            <a:r>
              <a:rPr lang="en-US" sz="3200" dirty="0">
                <a:effectLst/>
              </a:rPr>
              <a:t>US Supreme Court decision, there is a right to a knowing, voluntary, and intelligent waiver of counsel and a knowing, voluntary, and intelligent plea of guilty.</a:t>
            </a:r>
            <a:endParaRPr lang="en-US" sz="3200" dirty="0"/>
          </a:p>
        </p:txBody>
      </p:sp>
      <p:sp>
        <p:nvSpPr>
          <p:cNvPr id="3" name="Content Placeholder 2"/>
          <p:cNvSpPr>
            <a:spLocks noGrp="1"/>
          </p:cNvSpPr>
          <p:nvPr>
            <p:ph idx="4294967295"/>
          </p:nvPr>
        </p:nvSpPr>
        <p:spPr>
          <a:xfrm>
            <a:off x="0" y="1600200"/>
            <a:ext cx="8229600" cy="4525963"/>
          </a:xfrm>
        </p:spPr>
        <p:txBody>
          <a:bodyPr/>
          <a:lstStyle/>
          <a:p>
            <a:endParaRPr lang="en-US" dirty="0" smtClean="0"/>
          </a:p>
          <a:p>
            <a:endParaRPr lang="en-US" dirty="0"/>
          </a:p>
          <a:p>
            <a:endParaRPr lang="en-US" dirty="0" smtClean="0"/>
          </a:p>
          <a:p>
            <a:pPr algn="ctr"/>
            <a:r>
              <a:rPr lang="en-US" dirty="0">
                <a:effectLst/>
              </a:rPr>
              <a:t>Boykin v. Alabama.</a:t>
            </a:r>
            <a:endParaRPr lang="en-US" dirty="0"/>
          </a:p>
        </p:txBody>
      </p:sp>
    </p:spTree>
    <p:extLst>
      <p:ext uri="{BB962C8B-B14F-4D97-AF65-F5344CB8AC3E}">
        <p14:creationId xmlns:p14="http://schemas.microsoft.com/office/powerpoint/2010/main" val="19520394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lstStyle/>
          <a:p>
            <a:r>
              <a:rPr lang="en-US" dirty="0">
                <a:effectLst/>
              </a:rPr>
              <a:t>Washington’s Supreme Court has required </a:t>
            </a:r>
            <a:r>
              <a:rPr lang="en-US" dirty="0" smtClean="0">
                <a:effectLst/>
              </a:rPr>
              <a:t>that the </a:t>
            </a:r>
            <a:r>
              <a:rPr lang="en-US" dirty="0">
                <a:effectLst/>
              </a:rPr>
              <a:t>record of the plea hearing must affirmatively disclose a guilty plea was made intelligently and voluntarily, with an understanding of the full consequences of such a plea.</a:t>
            </a:r>
          </a:p>
          <a:p>
            <a:r>
              <a:rPr lang="en-US" u="sng" dirty="0">
                <a:effectLst/>
              </a:rPr>
              <a:t>Wood v. Morris</a:t>
            </a:r>
            <a:r>
              <a:rPr lang="en-US" dirty="0">
                <a:effectLst/>
              </a:rPr>
              <a:t>, 87 Wn.2d 501, 503, 554 P.2d 1032, 1033 (1976)</a:t>
            </a:r>
          </a:p>
        </p:txBody>
      </p:sp>
    </p:spTree>
    <p:extLst>
      <p:ext uri="{BB962C8B-B14F-4D97-AF65-F5344CB8AC3E}">
        <p14:creationId xmlns:p14="http://schemas.microsoft.com/office/powerpoint/2010/main" val="434637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lstStyle/>
          <a:p>
            <a:r>
              <a:rPr lang="en-US" sz="4800" dirty="0">
                <a:solidFill>
                  <a:srgbClr val="FFC000"/>
                </a:solidFill>
                <a:effectLst/>
              </a:rPr>
              <a:t>Misdemeanors can have a devastating impact on defendants. </a:t>
            </a:r>
            <a:endParaRPr lang="en-US" sz="4800" dirty="0">
              <a:solidFill>
                <a:srgbClr val="FFC000"/>
              </a:solidFill>
            </a:endParaRPr>
          </a:p>
        </p:txBody>
      </p:sp>
    </p:spTree>
    <p:extLst>
      <p:ext uri="{BB962C8B-B14F-4D97-AF65-F5344CB8AC3E}">
        <p14:creationId xmlns:p14="http://schemas.microsoft.com/office/powerpoint/2010/main" val="1221997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b="1" smtClean="0">
                <a:solidFill>
                  <a:schemeClr val="hlink"/>
                </a:solidFill>
              </a:rPr>
              <a:t>Economic Penalties</a:t>
            </a:r>
          </a:p>
        </p:txBody>
      </p:sp>
      <p:sp>
        <p:nvSpPr>
          <p:cNvPr id="73731" name="Rectangle 3"/>
          <p:cNvSpPr>
            <a:spLocks noGrp="1" noChangeArrowheads="1"/>
          </p:cNvSpPr>
          <p:nvPr>
            <p:ph type="body" idx="1"/>
          </p:nvPr>
        </p:nvSpPr>
        <p:spPr>
          <a:xfrm>
            <a:off x="0" y="1600200"/>
            <a:ext cx="8991600" cy="4953000"/>
          </a:xfrm>
        </p:spPr>
        <p:txBody>
          <a:bodyPr/>
          <a:lstStyle/>
          <a:p>
            <a:pPr eaLnBrk="1" hangingPunct="1">
              <a:lnSpc>
                <a:spcPct val="80000"/>
              </a:lnSpc>
              <a:buFont typeface="Wingdings" pitchFamily="2" charset="2"/>
              <a:buNone/>
              <a:defRPr/>
            </a:pPr>
            <a:r>
              <a:rPr lang="en-US" sz="2800" dirty="0" smtClean="0"/>
              <a:t>	</a:t>
            </a:r>
            <a:r>
              <a:rPr lang="en-US" sz="3600" dirty="0" smtClean="0">
                <a:solidFill>
                  <a:srgbClr val="2BFCFF"/>
                </a:solidFill>
              </a:rPr>
              <a:t>Increasing fines, costs, and other fees have become staggering</a:t>
            </a:r>
            <a:r>
              <a:rPr lang="en-US" dirty="0" smtClean="0">
                <a:solidFill>
                  <a:schemeClr val="tx2">
                    <a:lumMod val="75000"/>
                  </a:schemeClr>
                </a:solidFill>
              </a:rPr>
              <a:t>. </a:t>
            </a:r>
            <a:r>
              <a:rPr lang="en-US" dirty="0" smtClean="0"/>
              <a:t>Cumulative impact of all of the economic obligations a significant problem for most defendants.</a:t>
            </a:r>
            <a:endParaRPr lang="en-US" sz="2800" dirty="0" smtClean="0"/>
          </a:p>
          <a:p>
            <a:pPr eaLnBrk="1" hangingPunct="1">
              <a:lnSpc>
                <a:spcPct val="80000"/>
              </a:lnSpc>
              <a:buFont typeface="Wingdings" pitchFamily="2" charset="2"/>
              <a:buNone/>
              <a:defRPr/>
            </a:pPr>
            <a:r>
              <a:rPr lang="en-US" sz="2800" dirty="0" smtClean="0"/>
              <a:t>	“Courts have demonstrated an almost total disregard for the ability of the defendants to afford the amounts assessed.”</a:t>
            </a:r>
          </a:p>
          <a:p>
            <a:pPr eaLnBrk="1" hangingPunct="1">
              <a:lnSpc>
                <a:spcPct val="80000"/>
              </a:lnSpc>
              <a:buFont typeface="Wingdings" pitchFamily="2" charset="2"/>
              <a:buNone/>
              <a:defRPr/>
            </a:pPr>
            <a:r>
              <a:rPr lang="en-US" sz="2800" dirty="0" smtClean="0"/>
              <a:t>	</a:t>
            </a:r>
            <a:r>
              <a:rPr lang="en-US" dirty="0" smtClean="0"/>
              <a:t>Criminal convictions diminish employment prospects and eligibility for housing and other benefits.</a:t>
            </a:r>
            <a:endParaRPr lang="en-US" sz="2800" dirty="0" smtClean="0"/>
          </a:p>
          <a:p>
            <a:pPr eaLnBrk="1" hangingPunct="1">
              <a:lnSpc>
                <a:spcPct val="80000"/>
              </a:lnSpc>
              <a:buFont typeface="Wingdings" pitchFamily="2" charset="2"/>
              <a:buNone/>
              <a:defRPr/>
            </a:pPr>
            <a:endParaRPr lang="en-US" sz="2800" dirty="0" smtClean="0"/>
          </a:p>
          <a:p>
            <a:pPr eaLnBrk="1" hangingPunct="1">
              <a:lnSpc>
                <a:spcPct val="80000"/>
              </a:lnSpc>
              <a:buFont typeface="Wingdings" pitchFamily="2" charset="2"/>
              <a:buNone/>
              <a:defRPr/>
            </a:pPr>
            <a:r>
              <a:rPr lang="en-US" sz="2800" dirty="0" smtClean="0"/>
              <a:t>	</a:t>
            </a:r>
            <a:r>
              <a:rPr lang="en-US" sz="2400" b="1" i="1" dirty="0" smtClean="0">
                <a:solidFill>
                  <a:schemeClr val="tx2">
                    <a:lumMod val="75000"/>
                  </a:schemeClr>
                </a:solidFill>
              </a:rPr>
              <a:t>McCormack, “Economic Incarceration</a:t>
            </a:r>
            <a:r>
              <a:rPr lang="en-US" sz="2400" dirty="0" smtClean="0"/>
              <a:t>”, Windsor Yearbook of Access to Justice, 2007</a:t>
            </a:r>
            <a:r>
              <a:rPr lang="en-US" sz="2800" dirty="0" smtClean="0"/>
              <a:t>.</a:t>
            </a:r>
          </a:p>
        </p:txBody>
      </p:sp>
    </p:spTree>
    <p:extLst>
      <p:ext uri="{BB962C8B-B14F-4D97-AF65-F5344CB8AC3E}">
        <p14:creationId xmlns:p14="http://schemas.microsoft.com/office/powerpoint/2010/main" val="3858553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b="1" dirty="0" smtClean="0">
                <a:solidFill>
                  <a:schemeClr val="hlink"/>
                </a:solidFill>
              </a:rPr>
              <a:t>Other Consequences</a:t>
            </a:r>
          </a:p>
        </p:txBody>
      </p:sp>
      <p:sp>
        <p:nvSpPr>
          <p:cNvPr id="33795" name="Rectangle 3"/>
          <p:cNvSpPr>
            <a:spLocks noGrp="1" noChangeArrowheads="1"/>
          </p:cNvSpPr>
          <p:nvPr>
            <p:ph type="body" idx="1"/>
          </p:nvPr>
        </p:nvSpPr>
        <p:spPr>
          <a:xfrm>
            <a:off x="0" y="1295400"/>
            <a:ext cx="9144000" cy="5562600"/>
          </a:xfrm>
        </p:spPr>
        <p:txBody>
          <a:bodyPr/>
          <a:lstStyle/>
          <a:p>
            <a:pPr eaLnBrk="1" hangingPunct="1">
              <a:lnSpc>
                <a:spcPct val="80000"/>
              </a:lnSpc>
              <a:defRPr/>
            </a:pPr>
            <a:r>
              <a:rPr lang="en-US" sz="2400" dirty="0" smtClean="0"/>
              <a:t>The consequences that can result from any conviction, including a misdemeanor conviction, have expanded significantly.</a:t>
            </a:r>
          </a:p>
          <a:p>
            <a:pPr eaLnBrk="1" hangingPunct="1">
              <a:lnSpc>
                <a:spcPct val="80000"/>
              </a:lnSpc>
              <a:defRPr/>
            </a:pPr>
            <a:r>
              <a:rPr lang="en-US" sz="2400" dirty="0" smtClean="0"/>
              <a:t>These consequences can be quite grave. The defendant can be </a:t>
            </a:r>
            <a:r>
              <a:rPr lang="en-US" sz="2800" b="1" dirty="0" smtClean="0">
                <a:solidFill>
                  <a:srgbClr val="00B0F0"/>
                </a:solidFill>
              </a:rPr>
              <a:t>deported, denied employment, or denied access to a wide array of professional licenses</a:t>
            </a:r>
            <a:r>
              <a:rPr lang="en-US" sz="2400" dirty="0" smtClean="0">
                <a:solidFill>
                  <a:schemeClr val="bg2">
                    <a:lumMod val="60000"/>
                    <a:lumOff val="40000"/>
                  </a:schemeClr>
                </a:solidFill>
              </a:rPr>
              <a:t>. </a:t>
            </a:r>
            <a:r>
              <a:rPr lang="en-US" sz="2400" dirty="0" smtClean="0"/>
              <a:t>A person convicted of a misdemeanor may be ineligible for </a:t>
            </a:r>
            <a:r>
              <a:rPr lang="en-US" sz="2800" b="1" dirty="0" smtClean="0">
                <a:solidFill>
                  <a:srgbClr val="00B0F0"/>
                </a:solidFill>
              </a:rPr>
              <a:t>student loans </a:t>
            </a:r>
            <a:r>
              <a:rPr lang="en-US" sz="2400" dirty="0" smtClean="0"/>
              <a:t>and even expelled from school. Additional consequences can include the </a:t>
            </a:r>
            <a:r>
              <a:rPr lang="en-US" sz="2800" b="1" dirty="0" smtClean="0">
                <a:solidFill>
                  <a:srgbClr val="00B0F0"/>
                </a:solidFill>
              </a:rPr>
              <a:t>loss of public housing </a:t>
            </a:r>
            <a:r>
              <a:rPr lang="en-US" sz="2400" dirty="0" smtClean="0"/>
              <a:t>and access to </a:t>
            </a:r>
            <a:r>
              <a:rPr lang="en-US" sz="2800" b="1" dirty="0" smtClean="0">
                <a:solidFill>
                  <a:srgbClr val="00B0F0"/>
                </a:solidFill>
              </a:rPr>
              <a:t>food assistance</a:t>
            </a:r>
            <a:r>
              <a:rPr lang="en-US" sz="2400" dirty="0" smtClean="0">
                <a:solidFill>
                  <a:srgbClr val="FFFF00"/>
                </a:solidFill>
              </a:rPr>
              <a:t>, </a:t>
            </a:r>
            <a:r>
              <a:rPr lang="en-US" sz="2400" dirty="0" smtClean="0"/>
              <a:t>which can be dire, not only for the misdemeanant but also for his or her family. Fines, costs and other fees associated with convictions can also be staggering and too frequently are applied without regard for the ability of the defendants to pay the assessed amounts.</a:t>
            </a:r>
          </a:p>
          <a:p>
            <a:pPr eaLnBrk="1" hangingPunct="1">
              <a:lnSpc>
                <a:spcPct val="80000"/>
              </a:lnSpc>
              <a:defRPr/>
            </a:pPr>
            <a:endParaRPr lang="en-US" sz="2400" dirty="0" smtClean="0"/>
          </a:p>
          <a:p>
            <a:pPr eaLnBrk="1" hangingPunct="1">
              <a:lnSpc>
                <a:spcPct val="80000"/>
              </a:lnSpc>
              <a:defRPr/>
            </a:pPr>
            <a:r>
              <a:rPr lang="en-US" sz="2400" dirty="0" smtClean="0">
                <a:solidFill>
                  <a:srgbClr val="FFC000"/>
                </a:solidFill>
              </a:rPr>
              <a:t>“No criminal conviction should be regarded as minor or unimportant.”  </a:t>
            </a:r>
            <a:r>
              <a:rPr lang="en-US" sz="2000" b="1" i="1" dirty="0" smtClean="0">
                <a:solidFill>
                  <a:schemeClr val="tx2">
                    <a:lumMod val="75000"/>
                  </a:schemeClr>
                </a:solidFill>
              </a:rPr>
              <a:t>Minor Crimes, Massive Waste.</a:t>
            </a:r>
            <a:endParaRPr lang="en-US" sz="2400" b="1" i="1" dirty="0" smtClean="0">
              <a:solidFill>
                <a:schemeClr val="tx2">
                  <a:lumMod val="75000"/>
                </a:schemeClr>
              </a:solidFill>
            </a:endParaRPr>
          </a:p>
        </p:txBody>
      </p:sp>
    </p:spTree>
    <p:extLst>
      <p:ext uri="{BB962C8B-B14F-4D97-AF65-F5344CB8AC3E}">
        <p14:creationId xmlns:p14="http://schemas.microsoft.com/office/powerpoint/2010/main" val="17247785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considerations…</a:t>
            </a:r>
            <a:endParaRPr lang="en-US" dirty="0"/>
          </a:p>
        </p:txBody>
      </p:sp>
      <p:sp>
        <p:nvSpPr>
          <p:cNvPr id="3" name="Content Placeholder 2"/>
          <p:cNvSpPr>
            <a:spLocks noGrp="1"/>
          </p:cNvSpPr>
          <p:nvPr>
            <p:ph idx="1"/>
          </p:nvPr>
        </p:nvSpPr>
        <p:spPr/>
        <p:txBody>
          <a:bodyPr/>
          <a:lstStyle/>
          <a:p>
            <a:r>
              <a:rPr lang="en-US" sz="4000" b="1" dirty="0" smtClean="0">
                <a:solidFill>
                  <a:schemeClr val="bg1">
                    <a:lumMod val="20000"/>
                    <a:lumOff val="80000"/>
                  </a:schemeClr>
                </a:solidFill>
              </a:rPr>
              <a:t>There also is a </a:t>
            </a:r>
            <a:r>
              <a:rPr lang="en-US" sz="4800" b="1" dirty="0" smtClean="0">
                <a:solidFill>
                  <a:schemeClr val="bg1">
                    <a:lumMod val="20000"/>
                    <a:lumOff val="80000"/>
                  </a:schemeClr>
                </a:solidFill>
              </a:rPr>
              <a:t>cost impact </a:t>
            </a:r>
            <a:r>
              <a:rPr lang="en-US" sz="4000" b="1" dirty="0" smtClean="0">
                <a:solidFill>
                  <a:schemeClr val="bg1">
                    <a:lumMod val="20000"/>
                    <a:lumOff val="80000"/>
                  </a:schemeClr>
                </a:solidFill>
              </a:rPr>
              <a:t>as cases that might be dismissed with counsel continue and result in jail and probation.  </a:t>
            </a:r>
            <a:r>
              <a:rPr lang="en-US" sz="2400" b="1" dirty="0" smtClean="0">
                <a:solidFill>
                  <a:schemeClr val="bg1">
                    <a:lumMod val="20000"/>
                    <a:lumOff val="80000"/>
                  </a:schemeClr>
                </a:solidFill>
              </a:rPr>
              <a:t>[20 % dismissal rate in Seattle]</a:t>
            </a:r>
            <a:endParaRPr lang="en-US" sz="4000" b="1" dirty="0" smtClean="0">
              <a:solidFill>
                <a:schemeClr val="bg1">
                  <a:lumMod val="20000"/>
                  <a:lumOff val="80000"/>
                </a:schemeClr>
              </a:solidFill>
            </a:endParaRPr>
          </a:p>
          <a:p>
            <a:r>
              <a:rPr lang="en-US" sz="4000" b="1" dirty="0" smtClean="0">
                <a:solidFill>
                  <a:schemeClr val="bg1">
                    <a:lumMod val="20000"/>
                    <a:lumOff val="80000"/>
                  </a:schemeClr>
                </a:solidFill>
              </a:rPr>
              <a:t>Racial disproportionality</a:t>
            </a:r>
            <a:endParaRPr lang="en-US" sz="4000" b="1" dirty="0">
              <a:solidFill>
                <a:schemeClr val="bg1">
                  <a:lumMod val="20000"/>
                  <a:lumOff val="80000"/>
                </a:schemeClr>
              </a:solidFill>
            </a:endParaRPr>
          </a:p>
        </p:txBody>
      </p:sp>
    </p:spTree>
    <p:extLst>
      <p:ext uri="{BB962C8B-B14F-4D97-AF65-F5344CB8AC3E}">
        <p14:creationId xmlns:p14="http://schemas.microsoft.com/office/powerpoint/2010/main" val="18820460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lstStyle/>
          <a:p>
            <a:r>
              <a:rPr lang="en-US" sz="3600" b="1" dirty="0">
                <a:solidFill>
                  <a:srgbClr val="2BFCFF"/>
                </a:solidFill>
                <a:effectLst/>
              </a:rPr>
              <a:t>Yet every day in some courts in this state people are pleading guilty without any meaningful consultation with counsel and with no representation, and in addition to convictions that will affect them for the rest of their lives, sometimes </a:t>
            </a:r>
            <a:r>
              <a:rPr lang="en-US" sz="3600" b="1" dirty="0" smtClean="0">
                <a:solidFill>
                  <a:srgbClr val="2BFCFF"/>
                </a:solidFill>
                <a:effectLst/>
              </a:rPr>
              <a:t>they are </a:t>
            </a:r>
            <a:r>
              <a:rPr lang="en-US" sz="3600" b="1" dirty="0">
                <a:solidFill>
                  <a:srgbClr val="2BFCFF"/>
                </a:solidFill>
                <a:effectLst/>
              </a:rPr>
              <a:t>going to jail.</a:t>
            </a:r>
          </a:p>
          <a:p>
            <a:endParaRPr lang="en-US" sz="3600" b="1" dirty="0">
              <a:solidFill>
                <a:srgbClr val="2BFCFF"/>
              </a:solidFill>
            </a:endParaRPr>
          </a:p>
        </p:txBody>
      </p:sp>
    </p:spTree>
    <p:extLst>
      <p:ext uri="{BB962C8B-B14F-4D97-AF65-F5344CB8AC3E}">
        <p14:creationId xmlns:p14="http://schemas.microsoft.com/office/powerpoint/2010/main" val="7568229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lstStyle/>
          <a:p>
            <a:r>
              <a:rPr lang="en-US" dirty="0">
                <a:effectLst/>
              </a:rPr>
              <a:t>Sometimes there is a contract public defender in the courtroom who may even provide some preliminary advice to the defendant. But despite the court rule requiring a waiver of counsel, there are courts that in effect require the defendant to insist on exercising the right to counsel, and that are willing to send people to jail without waivers that would meet the requirements of the court rule</a:t>
            </a:r>
            <a:r>
              <a:rPr lang="en-US" dirty="0" smtClean="0">
                <a:effectLst/>
              </a:rPr>
              <a:t>.</a:t>
            </a:r>
            <a:r>
              <a:rPr lang="en-US" dirty="0">
                <a:effectLst/>
              </a:rPr>
              <a:t> </a:t>
            </a:r>
          </a:p>
          <a:p>
            <a:endParaRPr lang="en-US" dirty="0"/>
          </a:p>
        </p:txBody>
      </p:sp>
    </p:spTree>
    <p:extLst>
      <p:ext uri="{BB962C8B-B14F-4D97-AF65-F5344CB8AC3E}">
        <p14:creationId xmlns:p14="http://schemas.microsoft.com/office/powerpoint/2010/main" val="555331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066800"/>
            <a:ext cx="8686800" cy="5059363"/>
          </a:xfrm>
        </p:spPr>
        <p:txBody>
          <a:bodyPr/>
          <a:lstStyle/>
          <a:p>
            <a:r>
              <a:rPr lang="en-US" sz="3600" dirty="0">
                <a:effectLst/>
              </a:rPr>
              <a:t>Despite clear case law and court rules, there are some courts in Washington where people appear without counsel in misdemeanor cases, sometimes getting put in jail and having convictions that can dramatically affect their lives</a:t>
            </a:r>
            <a:r>
              <a:rPr lang="en-US" sz="3600" dirty="0" smtClean="0">
                <a:effectLst/>
              </a:rPr>
              <a:t>.</a:t>
            </a:r>
            <a:endParaRPr lang="en-US" sz="3600" dirty="0">
              <a:effectLst/>
            </a:endParaRPr>
          </a:p>
        </p:txBody>
      </p:sp>
    </p:spTree>
    <p:extLst>
      <p:ext uri="{BB962C8B-B14F-4D97-AF65-F5344CB8AC3E}">
        <p14:creationId xmlns:p14="http://schemas.microsoft.com/office/powerpoint/2010/main" val="8262995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4294967295"/>
          </p:nvPr>
        </p:nvSpPr>
        <p:spPr>
          <a:xfrm>
            <a:off x="0" y="0"/>
            <a:ext cx="9144000" cy="6126163"/>
          </a:xfrm>
        </p:spPr>
        <p:txBody>
          <a:bodyPr/>
          <a:lstStyle/>
          <a:p>
            <a:r>
              <a:rPr lang="en-US" dirty="0">
                <a:effectLst/>
              </a:rPr>
              <a:t>And there are </a:t>
            </a:r>
            <a:r>
              <a:rPr lang="en-US" b="1" dirty="0">
                <a:solidFill>
                  <a:schemeClr val="bg2">
                    <a:lumMod val="10000"/>
                    <a:lumOff val="90000"/>
                  </a:schemeClr>
                </a:solidFill>
                <a:effectLst/>
              </a:rPr>
              <a:t>prosecutors who are willing to negotiate guilty pleas with defendants who do not have a lawyer </a:t>
            </a:r>
            <a:r>
              <a:rPr lang="en-US" dirty="0">
                <a:effectLst/>
              </a:rPr>
              <a:t>and who have not even appeared in front of a judge to take these artificial waivers of counsel. That is despite RPC 3.8 that requires that </a:t>
            </a:r>
            <a:r>
              <a:rPr lang="en-US" dirty="0" smtClean="0">
                <a:effectLst/>
              </a:rPr>
              <a:t>prosecutors</a:t>
            </a:r>
            <a:r>
              <a:rPr lang="en-US" dirty="0">
                <a:effectLst/>
              </a:rPr>
              <a:t> </a:t>
            </a:r>
          </a:p>
          <a:p>
            <a:pPr lvl="1"/>
            <a:r>
              <a:rPr lang="en-US" dirty="0">
                <a:effectLst/>
              </a:rPr>
              <a:t>(b) make reasonable efforts to assure that the accused has been advised of the right to, and the procedure for obtaining, counsel and has been given reasonable opportunity to obtain counsel;</a:t>
            </a:r>
          </a:p>
          <a:p>
            <a:pPr lvl="1"/>
            <a:r>
              <a:rPr lang="en-US" dirty="0">
                <a:effectLst/>
              </a:rPr>
              <a:t>(c) not seek to obtain from an unrepresented accused a waiver of important pretrial rights, such as the right to a preliminary hearing;</a:t>
            </a:r>
          </a:p>
          <a:p>
            <a:endParaRPr lang="en-US" dirty="0"/>
          </a:p>
        </p:txBody>
      </p:sp>
    </p:spTree>
    <p:extLst>
      <p:ext uri="{BB962C8B-B14F-4D97-AF65-F5344CB8AC3E}">
        <p14:creationId xmlns:p14="http://schemas.microsoft.com/office/powerpoint/2010/main" val="3094801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effectLst/>
              </a:rPr>
              <a:t>Having counsel is not just a formality</a:t>
            </a:r>
            <a:endParaRPr lang="en-US" dirty="0"/>
          </a:p>
        </p:txBody>
      </p:sp>
      <p:sp>
        <p:nvSpPr>
          <p:cNvPr id="3" name="Content Placeholder 2"/>
          <p:cNvSpPr>
            <a:spLocks noGrp="1"/>
          </p:cNvSpPr>
          <p:nvPr>
            <p:ph idx="1"/>
          </p:nvPr>
        </p:nvSpPr>
        <p:spPr/>
        <p:txBody>
          <a:bodyPr/>
          <a:lstStyle/>
          <a:p>
            <a:r>
              <a:rPr lang="en-US" dirty="0">
                <a:effectLst/>
              </a:rPr>
              <a:t>When effective counsel are provided, the </a:t>
            </a:r>
            <a:r>
              <a:rPr lang="en-US" b="1" dirty="0">
                <a:solidFill>
                  <a:srgbClr val="FFC000"/>
                </a:solidFill>
                <a:effectLst/>
              </a:rPr>
              <a:t>dismissal rate can be as high as 20 %.  </a:t>
            </a:r>
            <a:r>
              <a:rPr lang="en-US" dirty="0">
                <a:effectLst/>
              </a:rPr>
              <a:t>When there are no lawyers and everyone pleads guilty, one can infer that 20% of those cases, some of which result in jail and lengthy and costly probation, should have been dismissed. </a:t>
            </a:r>
            <a:endParaRPr lang="en-US" dirty="0" smtClean="0">
              <a:effectLst/>
            </a:endParaRPr>
          </a:p>
          <a:p>
            <a:endParaRPr lang="en-US" dirty="0"/>
          </a:p>
        </p:txBody>
      </p:sp>
    </p:spTree>
    <p:extLst>
      <p:ext uri="{BB962C8B-B14F-4D97-AF65-F5344CB8AC3E}">
        <p14:creationId xmlns:p14="http://schemas.microsoft.com/office/powerpoint/2010/main" val="1236071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lstStyle/>
          <a:p>
            <a:r>
              <a:rPr lang="en-US" sz="3600" dirty="0">
                <a:effectLst/>
              </a:rPr>
              <a:t>Research shows that effective advocacy and offering credible information to the court has resulted in increasing the pretrial release on recognizance as much as 2 and a half times more for defendants with counsel than those without a lawyer</a:t>
            </a:r>
            <a:r>
              <a:rPr lang="en-US" sz="3600" dirty="0" smtClean="0">
                <a:effectLst/>
              </a:rPr>
              <a:t>.</a:t>
            </a:r>
            <a:endParaRPr lang="en-US" sz="3600" dirty="0">
              <a:effectLst/>
            </a:endParaRPr>
          </a:p>
        </p:txBody>
      </p:sp>
    </p:spTree>
    <p:extLst>
      <p:ext uri="{BB962C8B-B14F-4D97-AF65-F5344CB8AC3E}">
        <p14:creationId xmlns:p14="http://schemas.microsoft.com/office/powerpoint/2010/main" val="14178608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defRPr/>
            </a:pPr>
            <a:r>
              <a:rPr lang="en-US" b="1" dirty="0" smtClean="0">
                <a:solidFill>
                  <a:schemeClr val="accent1">
                    <a:lumMod val="40000"/>
                    <a:lumOff val="60000"/>
                  </a:schemeClr>
                </a:solidFill>
              </a:rPr>
              <a:t>Racial Disparity</a:t>
            </a:r>
          </a:p>
        </p:txBody>
      </p:sp>
      <p:sp>
        <p:nvSpPr>
          <p:cNvPr id="38915" name="Rectangle 3"/>
          <p:cNvSpPr>
            <a:spLocks noGrp="1" noChangeArrowheads="1"/>
          </p:cNvSpPr>
          <p:nvPr>
            <p:ph type="body" idx="1"/>
          </p:nvPr>
        </p:nvSpPr>
        <p:spPr>
          <a:xfrm>
            <a:off x="457200" y="1600200"/>
            <a:ext cx="8229600" cy="5257800"/>
          </a:xfrm>
        </p:spPr>
        <p:txBody>
          <a:bodyPr/>
          <a:lstStyle/>
          <a:p>
            <a:pPr eaLnBrk="1" hangingPunct="1"/>
            <a:r>
              <a:rPr lang="en-US" dirty="0" smtClean="0">
                <a:effectLst/>
              </a:rPr>
              <a:t>The crisis in America’s public defense system has a much more acute impact on communities of color. The dramatic under-funding and lack of oversight of America’s indigent defense services, described at length above, has placed people of color in a second class status in the American criminal justice system.</a:t>
            </a:r>
          </a:p>
          <a:p>
            <a:pPr eaLnBrk="1" hangingPunct="1"/>
            <a:r>
              <a:rPr lang="en-US" sz="2800" i="1" dirty="0" smtClean="0">
                <a:effectLst/>
              </a:rPr>
              <a:t>The Terrible Toll of America’s Broken Misdemeanor Courts, p. 47</a:t>
            </a:r>
          </a:p>
        </p:txBody>
      </p:sp>
    </p:spTree>
    <p:extLst>
      <p:ext uri="{BB962C8B-B14F-4D97-AF65-F5344CB8AC3E}">
        <p14:creationId xmlns:p14="http://schemas.microsoft.com/office/powerpoint/2010/main" val="10382640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z="4000" b="1" smtClean="0"/>
              <a:t>Why counsel is required at first appearances</a:t>
            </a:r>
          </a:p>
        </p:txBody>
      </p:sp>
      <p:sp>
        <p:nvSpPr>
          <p:cNvPr id="29699" name="Rectangle 3"/>
          <p:cNvSpPr>
            <a:spLocks noGrp="1" noChangeArrowheads="1"/>
          </p:cNvSpPr>
          <p:nvPr>
            <p:ph type="body" idx="1"/>
          </p:nvPr>
        </p:nvSpPr>
        <p:spPr>
          <a:xfrm>
            <a:off x="0" y="1524000"/>
            <a:ext cx="8991600" cy="5334000"/>
          </a:xfrm>
        </p:spPr>
        <p:txBody>
          <a:bodyPr/>
          <a:lstStyle/>
          <a:p>
            <a:pPr eaLnBrk="1" hangingPunct="1"/>
            <a:r>
              <a:rPr lang="en-US" smtClean="0">
                <a:solidFill>
                  <a:srgbClr val="FFC000"/>
                </a:solidFill>
              </a:rPr>
              <a:t>Accused persons generally cannot without help </a:t>
            </a:r>
          </a:p>
          <a:p>
            <a:pPr eaLnBrk="1" hangingPunct="1"/>
            <a:r>
              <a:rPr lang="en-US" smtClean="0">
                <a:solidFill>
                  <a:srgbClr val="99CCFF"/>
                </a:solidFill>
              </a:rPr>
              <a:t>	* </a:t>
            </a:r>
            <a:r>
              <a:rPr lang="en-US" b="1" smtClean="0">
                <a:solidFill>
                  <a:srgbClr val="99CCFF"/>
                </a:solidFill>
              </a:rPr>
              <a:t>understand the elements of the charge, possible defenses, or the full nature of the consequences of a conviction; </a:t>
            </a:r>
          </a:p>
          <a:p>
            <a:pPr lvl="1" eaLnBrk="1" hangingPunct="1"/>
            <a:r>
              <a:rPr lang="en-US" sz="3200" b="1" smtClean="0"/>
              <a:t>*challenge a finding of probable cause;</a:t>
            </a:r>
          </a:p>
          <a:p>
            <a:pPr lvl="1" eaLnBrk="1" hangingPunct="1"/>
            <a:r>
              <a:rPr lang="en-US" sz="3200" b="1" smtClean="0">
                <a:solidFill>
                  <a:srgbClr val="99CCFF"/>
                </a:solidFill>
              </a:rPr>
              <a:t>*advocate effectively for personal recognizance release or reduced bail;</a:t>
            </a:r>
          </a:p>
          <a:p>
            <a:pPr lvl="1" eaLnBrk="1" hangingPunct="1"/>
            <a:r>
              <a:rPr lang="en-US" sz="3200" b="1" smtClean="0"/>
              <a:t>*advocate effectively for sentencing alternatives.</a:t>
            </a:r>
          </a:p>
        </p:txBody>
      </p:sp>
    </p:spTree>
    <p:extLst>
      <p:ext uri="{BB962C8B-B14F-4D97-AF65-F5344CB8AC3E}">
        <p14:creationId xmlns:p14="http://schemas.microsoft.com/office/powerpoint/2010/main" val="7827378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What’s wrong with not providing a lawyer?</a:t>
            </a:r>
            <a:endParaRPr lang="en-US" b="1" i="1" dirty="0"/>
          </a:p>
        </p:txBody>
      </p:sp>
      <p:sp>
        <p:nvSpPr>
          <p:cNvPr id="3" name="Content Placeholder 2"/>
          <p:cNvSpPr>
            <a:spLocks noGrp="1"/>
          </p:cNvSpPr>
          <p:nvPr>
            <p:ph idx="1"/>
          </p:nvPr>
        </p:nvSpPr>
        <p:spPr>
          <a:xfrm>
            <a:off x="76200" y="1600200"/>
            <a:ext cx="9067800" cy="4525963"/>
          </a:xfrm>
        </p:spPr>
        <p:txBody>
          <a:bodyPr>
            <a:normAutofit fontScale="92500" lnSpcReduction="10000"/>
          </a:bodyPr>
          <a:lstStyle/>
          <a:p>
            <a:r>
              <a:rPr lang="en-US" b="1" dirty="0" smtClean="0">
                <a:solidFill>
                  <a:schemeClr val="bg1">
                    <a:lumMod val="20000"/>
                    <a:lumOff val="80000"/>
                  </a:schemeClr>
                </a:solidFill>
              </a:rPr>
              <a:t>No opportunity for defendant to understand options or consequences of conviction or to test government’s case</a:t>
            </a:r>
          </a:p>
          <a:p>
            <a:r>
              <a:rPr lang="en-US" b="1" dirty="0" smtClean="0"/>
              <a:t>Violates </a:t>
            </a:r>
            <a:r>
              <a:rPr lang="en-US" b="1" i="1" dirty="0" smtClean="0"/>
              <a:t>Padilla v. Kentucky: “…</a:t>
            </a:r>
            <a:r>
              <a:rPr lang="en-US" b="1" dirty="0" smtClean="0"/>
              <a:t>the negotiation of a plea bargain is a critical phase of litigation for purposes of the Sixth Amendment right to effective assistance of counsel.”</a:t>
            </a:r>
          </a:p>
          <a:p>
            <a:r>
              <a:rPr lang="en-US" b="1" dirty="0" smtClean="0">
                <a:solidFill>
                  <a:schemeClr val="bg1">
                    <a:lumMod val="20000"/>
                    <a:lumOff val="80000"/>
                  </a:schemeClr>
                </a:solidFill>
              </a:rPr>
              <a:t>Jargon and abbreviations likely not understandable by layperson defendants</a:t>
            </a:r>
            <a:r>
              <a:rPr lang="en-US" sz="2800" dirty="0" smtClean="0">
                <a:solidFill>
                  <a:schemeClr val="bg1">
                    <a:lumMod val="20000"/>
                    <a:lumOff val="80000"/>
                  </a:schemeClr>
                </a:solidFill>
              </a:rPr>
              <a:t/>
            </a:r>
            <a:br>
              <a:rPr lang="en-US" sz="2800" dirty="0" smtClean="0">
                <a:solidFill>
                  <a:schemeClr val="bg1">
                    <a:lumMod val="20000"/>
                    <a:lumOff val="80000"/>
                  </a:schemeClr>
                </a:solidFill>
              </a:rPr>
            </a:br>
            <a:endParaRPr lang="en-US" i="1" dirty="0">
              <a:solidFill>
                <a:schemeClr val="bg1">
                  <a:lumMod val="20000"/>
                  <a:lumOff val="80000"/>
                </a:schemeClr>
              </a:solidFill>
            </a:endParaRPr>
          </a:p>
        </p:txBody>
      </p:sp>
    </p:spTree>
    <p:extLst>
      <p:ext uri="{BB962C8B-B14F-4D97-AF65-F5344CB8AC3E}">
        <p14:creationId xmlns:p14="http://schemas.microsoft.com/office/powerpoint/2010/main" val="15473333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4294967295"/>
          </p:nvPr>
        </p:nvSpPr>
        <p:spPr>
          <a:xfrm>
            <a:off x="0" y="1600200"/>
            <a:ext cx="8229600" cy="4525963"/>
          </a:xfrm>
        </p:spPr>
        <p:txBody>
          <a:bodyPr/>
          <a:lstStyle/>
          <a:p>
            <a:pPr eaLnBrk="1" hangingPunct="1"/>
            <a:r>
              <a:rPr lang="en-US" sz="4000" dirty="0" smtClean="0">
                <a:solidFill>
                  <a:srgbClr val="99CCFF"/>
                </a:solidFill>
              </a:rPr>
              <a:t>Accused persons generally cannot without help make a valid decision about waiving counsel or waiving trial.</a:t>
            </a:r>
          </a:p>
          <a:p>
            <a:pPr eaLnBrk="1" hangingPunct="1"/>
            <a:r>
              <a:rPr lang="en-US" sz="4000" dirty="0" smtClean="0">
                <a:solidFill>
                  <a:srgbClr val="99CCFF"/>
                </a:solidFill>
              </a:rPr>
              <a:t>The fairness of the proceedings and the integrity of the court are at risk.</a:t>
            </a:r>
          </a:p>
        </p:txBody>
      </p:sp>
    </p:spTree>
    <p:extLst>
      <p:ext uri="{BB962C8B-B14F-4D97-AF65-F5344CB8AC3E}">
        <p14:creationId xmlns:p14="http://schemas.microsoft.com/office/powerpoint/2010/main" val="15887949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4"/>
          <p:cNvSpPr>
            <a:spLocks noGrp="1"/>
          </p:cNvSpPr>
          <p:nvPr>
            <p:ph type="title"/>
          </p:nvPr>
        </p:nvSpPr>
        <p:spPr>
          <a:xfrm>
            <a:off x="457200" y="274638"/>
            <a:ext cx="8229600" cy="868362"/>
          </a:xfrm>
        </p:spPr>
        <p:txBody>
          <a:bodyPr/>
          <a:lstStyle/>
          <a:p>
            <a:r>
              <a:rPr lang="en-US" dirty="0" smtClean="0"/>
              <a:t>The Judges Recognize…</a:t>
            </a:r>
          </a:p>
        </p:txBody>
      </p:sp>
      <p:sp>
        <p:nvSpPr>
          <p:cNvPr id="31747" name="Content Placeholder 3"/>
          <p:cNvSpPr>
            <a:spLocks noGrp="1"/>
          </p:cNvSpPr>
          <p:nvPr>
            <p:ph idx="1"/>
          </p:nvPr>
        </p:nvSpPr>
        <p:spPr>
          <a:xfrm>
            <a:off x="0" y="1295401"/>
            <a:ext cx="7924800" cy="4114800"/>
          </a:xfrm>
        </p:spPr>
        <p:txBody>
          <a:bodyPr/>
          <a:lstStyle/>
          <a:p>
            <a:r>
              <a:rPr lang="en-US" sz="3600" b="1" dirty="0" smtClean="0">
                <a:solidFill>
                  <a:srgbClr val="FFC000"/>
                </a:solidFill>
              </a:rPr>
              <a:t>The reality we see every day is that people entering our criminal justice system are confused by or ignorant of legal concepts, often unsophisticated, low on the literacy continuum, frightened, intimidated by authority, and faced by increasingly complicated direct and collateral consequences of conviction.</a:t>
            </a:r>
          </a:p>
        </p:txBody>
      </p:sp>
      <p:pic>
        <p:nvPicPr>
          <p:cNvPr id="4" name="Picture 4"/>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 b="52942"/>
          <a:stretch/>
        </p:blipFill>
        <p:spPr bwMode="auto">
          <a:xfrm>
            <a:off x="0" y="163789"/>
            <a:ext cx="1554480" cy="548640"/>
          </a:xfrm>
          <a:prstGeom prst="rect">
            <a:avLst/>
          </a:prstGeom>
          <a:noFill/>
          <a:ln w="9525">
            <a:noFill/>
            <a:miter lim="800000"/>
            <a:headEnd/>
            <a:tailEnd/>
          </a:ln>
          <a:effectLst/>
        </p:spPr>
      </p:pic>
      <p:pic>
        <p:nvPicPr>
          <p:cNvPr id="5"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47560" y="5867400"/>
            <a:ext cx="1554480" cy="8039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81306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09600"/>
            <a:ext cx="9144000" cy="5516563"/>
          </a:xfrm>
        </p:spPr>
        <p:txBody>
          <a:bodyPr/>
          <a:lstStyle/>
          <a:p>
            <a:r>
              <a:rPr lang="en-US" dirty="0">
                <a:effectLst/>
              </a:rPr>
              <a:t>The courts that take guilty pleas from unrepresented people who have not properly waived counsel are a vestige of the pre-Argersinger days when misdemeanors were not considered serious, when so called police courts with non lawyer judges ignored the constitution as normal practice</a:t>
            </a:r>
            <a:r>
              <a:rPr lang="en-US" dirty="0" smtClean="0">
                <a:effectLst/>
              </a:rPr>
              <a:t>.</a:t>
            </a:r>
          </a:p>
          <a:p>
            <a:endParaRPr lang="en-US" dirty="0">
              <a:effectLst/>
            </a:endParaRPr>
          </a:p>
          <a:p>
            <a:r>
              <a:rPr lang="en-US" dirty="0">
                <a:effectLst/>
              </a:rPr>
              <a:t>It is long past time to end these practices and to insist that the constitutional right to counsel is honored in all of our courts all of the time</a:t>
            </a:r>
            <a:r>
              <a:rPr lang="en-US" dirty="0" smtClean="0">
                <a:effectLst/>
              </a:rPr>
              <a:t>.</a:t>
            </a:r>
            <a:r>
              <a:rPr lang="en-US" dirty="0">
                <a:effectLst/>
              </a:rPr>
              <a:t> </a:t>
            </a:r>
          </a:p>
          <a:p>
            <a:endParaRPr lang="en-US" dirty="0"/>
          </a:p>
        </p:txBody>
      </p:sp>
    </p:spTree>
    <p:extLst>
      <p:ext uri="{BB962C8B-B14F-4D97-AF65-F5344CB8AC3E}">
        <p14:creationId xmlns:p14="http://schemas.microsoft.com/office/powerpoint/2010/main" val="12671024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968500" y="0"/>
            <a:ext cx="5207000" cy="6858000"/>
          </a:xfrm>
          <a:prstGeom prst="rect">
            <a:avLst/>
          </a:prstGeom>
        </p:spPr>
      </p:pic>
    </p:spTree>
    <p:extLst>
      <p:ext uri="{BB962C8B-B14F-4D97-AF65-F5344CB8AC3E}">
        <p14:creationId xmlns:p14="http://schemas.microsoft.com/office/powerpoint/2010/main" val="637417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77813"/>
            <a:ext cx="8229600" cy="484187"/>
          </a:xfrm>
        </p:spPr>
        <p:txBody>
          <a:bodyPr/>
          <a:lstStyle/>
          <a:p>
            <a:pPr eaLnBrk="1" hangingPunct="1"/>
            <a:r>
              <a:rPr lang="en-US" b="1" smtClean="0"/>
              <a:t>Why Misdemeanors Matter</a:t>
            </a:r>
          </a:p>
        </p:txBody>
      </p:sp>
      <p:sp>
        <p:nvSpPr>
          <p:cNvPr id="72707" name="Rectangle 3"/>
          <p:cNvSpPr>
            <a:spLocks noGrp="1" noChangeArrowheads="1"/>
          </p:cNvSpPr>
          <p:nvPr>
            <p:ph type="body" idx="1"/>
          </p:nvPr>
        </p:nvSpPr>
        <p:spPr>
          <a:xfrm>
            <a:off x="0" y="914400"/>
            <a:ext cx="9144000" cy="5943600"/>
          </a:xfrm>
        </p:spPr>
        <p:txBody>
          <a:bodyPr/>
          <a:lstStyle/>
          <a:p>
            <a:pPr eaLnBrk="1" hangingPunct="1">
              <a:defRPr/>
            </a:pPr>
            <a:r>
              <a:rPr lang="en-US" sz="3000" b="1" dirty="0" smtClean="0">
                <a:solidFill>
                  <a:schemeClr val="bg2">
                    <a:lumMod val="20000"/>
                    <a:lumOff val="80000"/>
                  </a:schemeClr>
                </a:solidFill>
              </a:rPr>
              <a:t>Huge Commitment of Resources When All Governments Are Struggling To Make Ends Meet.</a:t>
            </a:r>
          </a:p>
          <a:p>
            <a:pPr eaLnBrk="1" hangingPunct="1">
              <a:defRPr/>
            </a:pPr>
            <a:r>
              <a:rPr lang="en-US" sz="3000" b="1" i="1" dirty="0" smtClean="0">
                <a:solidFill>
                  <a:srgbClr val="5BC1FF"/>
                </a:solidFill>
              </a:rPr>
              <a:t>Fairness—Fundamental rights are being denied to thousands of people in the places that should protect them the most.</a:t>
            </a:r>
          </a:p>
          <a:p>
            <a:pPr eaLnBrk="1" hangingPunct="1">
              <a:defRPr/>
            </a:pPr>
            <a:r>
              <a:rPr lang="en-US" sz="3000" b="1" dirty="0" smtClean="0">
                <a:solidFill>
                  <a:schemeClr val="bg2">
                    <a:lumMod val="20000"/>
                    <a:lumOff val="80000"/>
                  </a:schemeClr>
                </a:solidFill>
              </a:rPr>
              <a:t>Perception of Justice—Most people who actually go to a court go to these courts. Their respect for American justice is shattered when they experience the problems discussed here.</a:t>
            </a:r>
          </a:p>
          <a:p>
            <a:pPr eaLnBrk="1" hangingPunct="1">
              <a:defRPr/>
            </a:pPr>
            <a:r>
              <a:rPr lang="en-US" sz="3000" b="1" dirty="0" smtClean="0">
                <a:solidFill>
                  <a:schemeClr val="bg2">
                    <a:lumMod val="20000"/>
                    <a:lumOff val="80000"/>
                  </a:schemeClr>
                </a:solidFill>
              </a:rPr>
              <a:t>Racial Disparity—People charged and convicted are disproportionately of color</a:t>
            </a:r>
          </a:p>
        </p:txBody>
      </p:sp>
    </p:spTree>
    <p:extLst>
      <p:ext uri="{BB962C8B-B14F-4D97-AF65-F5344CB8AC3E}">
        <p14:creationId xmlns:p14="http://schemas.microsoft.com/office/powerpoint/2010/main" val="14934130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30725"/>
          </a:xfrm>
        </p:spPr>
        <p:txBody>
          <a:bodyPr/>
          <a:lstStyle/>
          <a:p>
            <a:r>
              <a:rPr lang="en-US" sz="3600" b="1" dirty="0"/>
              <a:t>Recommendation 1: Jurisdictions should appoint counsel in a timely manner prior to initial bail and release hearings</a:t>
            </a:r>
            <a:r>
              <a:rPr lang="en-US" sz="3600" b="1" dirty="0" smtClean="0"/>
              <a:t>.</a:t>
            </a:r>
          </a:p>
          <a:p>
            <a:endParaRPr lang="en-US" sz="3600" dirty="0"/>
          </a:p>
        </p:txBody>
      </p:sp>
    </p:spTree>
    <p:extLst>
      <p:ext uri="{BB962C8B-B14F-4D97-AF65-F5344CB8AC3E}">
        <p14:creationId xmlns:p14="http://schemas.microsoft.com/office/powerpoint/2010/main" val="14192222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30725"/>
          </a:xfrm>
        </p:spPr>
        <p:txBody>
          <a:bodyPr/>
          <a:lstStyle/>
          <a:p>
            <a:r>
              <a:rPr lang="en-US" sz="3600" b="1" dirty="0"/>
              <a:t>Recommendation 2: The first appearance </a:t>
            </a:r>
            <a:r>
              <a:rPr lang="en-US" sz="3600" b="1" dirty="0" smtClean="0"/>
              <a:t>...should </a:t>
            </a:r>
            <a:r>
              <a:rPr lang="en-US" sz="3600" b="1" dirty="0"/>
              <a:t>provide the opportunity for defense counsel, pretrial release services representatives and family members to present information supporting the least onerous pretrial release conditions appropriate. </a:t>
            </a:r>
            <a:endParaRPr lang="en-US" sz="3600" dirty="0"/>
          </a:p>
        </p:txBody>
      </p:sp>
    </p:spTree>
    <p:extLst>
      <p:ext uri="{BB962C8B-B14F-4D97-AF65-F5344CB8AC3E}">
        <p14:creationId xmlns:p14="http://schemas.microsoft.com/office/powerpoint/2010/main" val="19854732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7813"/>
            <a:ext cx="8229600" cy="1143000"/>
          </a:xfrm>
        </p:spPr>
        <p:txBody>
          <a:bodyPr/>
          <a:lstStyle/>
          <a:p>
            <a:r>
              <a:rPr lang="en-US" dirty="0" smtClean="0"/>
              <a:t>Recommendation</a:t>
            </a:r>
            <a:endParaRPr lang="en-US" dirty="0"/>
          </a:p>
        </p:txBody>
      </p:sp>
      <p:sp>
        <p:nvSpPr>
          <p:cNvPr id="3" name="Content Placeholder 2"/>
          <p:cNvSpPr>
            <a:spLocks noGrp="1"/>
          </p:cNvSpPr>
          <p:nvPr>
            <p:ph idx="4294967295"/>
          </p:nvPr>
        </p:nvSpPr>
        <p:spPr>
          <a:xfrm>
            <a:off x="0" y="1463675"/>
            <a:ext cx="8610600" cy="4708525"/>
          </a:xfrm>
        </p:spPr>
        <p:txBody>
          <a:bodyPr/>
          <a:lstStyle/>
          <a:p>
            <a:r>
              <a:rPr lang="en-US" b="1" dirty="0">
                <a:solidFill>
                  <a:srgbClr val="FFC000"/>
                </a:solidFill>
              </a:rPr>
              <a:t>An assigned defense lawyer should be appointed at the earliest possible time </a:t>
            </a:r>
            <a:r>
              <a:rPr lang="en-US" dirty="0"/>
              <a:t>to ensure that he or she </a:t>
            </a:r>
            <a:r>
              <a:rPr lang="en-US" dirty="0" smtClean="0"/>
              <a:t>has the </a:t>
            </a:r>
            <a:r>
              <a:rPr lang="en-US" dirty="0"/>
              <a:t>opportunity to interview the defendant prior to the first appearance hearing and to provide </a:t>
            </a:r>
            <a:r>
              <a:rPr lang="en-US" dirty="0" smtClean="0"/>
              <a:t>adequate opportunity </a:t>
            </a:r>
            <a:r>
              <a:rPr lang="en-US" dirty="0"/>
              <a:t>to prepare an argument. Preparation includes access to a telephone to call family </a:t>
            </a:r>
            <a:r>
              <a:rPr lang="en-US" dirty="0" smtClean="0"/>
              <a:t>members, friends </a:t>
            </a:r>
            <a:r>
              <a:rPr lang="en-US" dirty="0"/>
              <a:t>and other individuals who can verify information needed </a:t>
            </a:r>
            <a:r>
              <a:rPr lang="en-US" dirty="0" smtClean="0"/>
              <a:t>to  </a:t>
            </a:r>
            <a:r>
              <a:rPr lang="en-US" dirty="0"/>
              <a:t>establish a defendant's </a:t>
            </a:r>
            <a:r>
              <a:rPr lang="en-US" dirty="0" smtClean="0"/>
              <a:t>community ties</a:t>
            </a:r>
            <a:r>
              <a:rPr lang="en-US" dirty="0"/>
              <a:t>, and access to a defendant's prior criminal history and appearance in court.</a:t>
            </a:r>
          </a:p>
        </p:txBody>
      </p:sp>
    </p:spTree>
    <p:extLst>
      <p:ext uri="{BB962C8B-B14F-4D97-AF65-F5344CB8AC3E}">
        <p14:creationId xmlns:p14="http://schemas.microsoft.com/office/powerpoint/2010/main" val="7669843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sz="4000" dirty="0" smtClean="0">
                <a:solidFill>
                  <a:schemeClr val="bg1">
                    <a:lumMod val="20000"/>
                    <a:lumOff val="80000"/>
                  </a:schemeClr>
                </a:solidFill>
              </a:rPr>
              <a:t>What Counsel Should Be Doing at These Hearings</a:t>
            </a:r>
          </a:p>
        </p:txBody>
      </p:sp>
      <p:sp>
        <p:nvSpPr>
          <p:cNvPr id="39939" name="Rectangle 3"/>
          <p:cNvSpPr>
            <a:spLocks noGrp="1" noChangeArrowheads="1"/>
          </p:cNvSpPr>
          <p:nvPr>
            <p:ph idx="1"/>
          </p:nvPr>
        </p:nvSpPr>
        <p:spPr>
          <a:xfrm>
            <a:off x="457200" y="1417638"/>
            <a:ext cx="8229600" cy="4708525"/>
          </a:xfrm>
        </p:spPr>
        <p:txBody>
          <a:bodyPr/>
          <a:lstStyle/>
          <a:p>
            <a:pPr eaLnBrk="1" hangingPunct="1"/>
            <a:r>
              <a:rPr lang="en-US" dirty="0" smtClean="0"/>
              <a:t>Challenge probable cause</a:t>
            </a:r>
          </a:p>
          <a:p>
            <a:pPr eaLnBrk="1" hangingPunct="1"/>
            <a:r>
              <a:rPr lang="en-US" dirty="0" smtClean="0"/>
              <a:t>Talk with client about rights, silence, ability to post bail, residence, work, references, time in community; assess any immediate needs of client</a:t>
            </a:r>
          </a:p>
          <a:p>
            <a:pPr eaLnBrk="1" hangingPunct="1"/>
            <a:r>
              <a:rPr lang="en-US" dirty="0" smtClean="0"/>
              <a:t>Advocate for release</a:t>
            </a:r>
          </a:p>
          <a:p>
            <a:pPr eaLnBrk="1" hangingPunct="1"/>
            <a:r>
              <a:rPr lang="en-US" dirty="0" smtClean="0"/>
              <a:t>Confirm appointment process beyond first appearance</a:t>
            </a:r>
          </a:p>
          <a:p>
            <a:pPr eaLnBrk="1" hangingPunct="1"/>
            <a:r>
              <a:rPr lang="en-US" dirty="0" smtClean="0"/>
              <a:t>Consider appellate review and pursue as appropriate</a:t>
            </a:r>
          </a:p>
          <a:p>
            <a:pPr eaLnBrk="1" hangingPunct="1"/>
            <a:r>
              <a:rPr lang="en-US" dirty="0" smtClean="0"/>
              <a:t>Begin investigation and research</a:t>
            </a:r>
          </a:p>
        </p:txBody>
      </p:sp>
    </p:spTree>
    <p:extLst>
      <p:ext uri="{BB962C8B-B14F-4D97-AF65-F5344CB8AC3E}">
        <p14:creationId xmlns:p14="http://schemas.microsoft.com/office/powerpoint/2010/main" val="19590485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smtClean="0"/>
              <a:t>What Judges Can Do</a:t>
            </a:r>
          </a:p>
        </p:txBody>
      </p:sp>
      <p:sp>
        <p:nvSpPr>
          <p:cNvPr id="3" name="Content Placeholder 2"/>
          <p:cNvSpPr>
            <a:spLocks noGrp="1"/>
          </p:cNvSpPr>
          <p:nvPr>
            <p:ph idx="1"/>
          </p:nvPr>
        </p:nvSpPr>
        <p:spPr>
          <a:xfrm>
            <a:off x="457200" y="1295400"/>
            <a:ext cx="8229600" cy="4830763"/>
          </a:xfrm>
        </p:spPr>
        <p:txBody>
          <a:bodyPr/>
          <a:lstStyle/>
          <a:p>
            <a:pPr>
              <a:defRPr/>
            </a:pPr>
            <a:r>
              <a:rPr lang="en-US" dirty="0" smtClean="0">
                <a:solidFill>
                  <a:srgbClr val="00B0F0"/>
                </a:solidFill>
              </a:rPr>
              <a:t>Provide thorough advice to defendants on what counsel can do for them and the disadvantages of going pro se</a:t>
            </a:r>
          </a:p>
          <a:p>
            <a:pPr>
              <a:defRPr/>
            </a:pPr>
            <a:r>
              <a:rPr lang="en-US" dirty="0" smtClean="0">
                <a:solidFill>
                  <a:schemeClr val="accent4">
                    <a:lumMod val="90000"/>
                  </a:schemeClr>
                </a:solidFill>
              </a:rPr>
              <a:t>Do thorough inquiries on waivers of right to counsel and right to trial</a:t>
            </a:r>
          </a:p>
          <a:p>
            <a:pPr>
              <a:defRPr/>
            </a:pPr>
            <a:r>
              <a:rPr lang="en-US" dirty="0" smtClean="0">
                <a:solidFill>
                  <a:srgbClr val="00B0F0"/>
                </a:solidFill>
              </a:rPr>
              <a:t>Make sure that people who plead guilty understand the elements of the charge and the consequences of a guilty verdict.</a:t>
            </a:r>
          </a:p>
          <a:p>
            <a:pPr lvl="1">
              <a:defRPr/>
            </a:pPr>
            <a:r>
              <a:rPr lang="en-US" b="1" i="1" dirty="0" smtClean="0">
                <a:solidFill>
                  <a:schemeClr val="accent4">
                    <a:lumMod val="90000"/>
                  </a:schemeClr>
                </a:solidFill>
              </a:rPr>
              <a:t>Use the WSBA CPD form.</a:t>
            </a:r>
          </a:p>
          <a:p>
            <a:pPr>
              <a:defRPr/>
            </a:pPr>
            <a:r>
              <a:rPr lang="en-US" sz="3600" dirty="0" smtClean="0">
                <a:solidFill>
                  <a:srgbClr val="FFC000"/>
                </a:solidFill>
              </a:rPr>
              <a:t>Provide counsel to eligible people.</a:t>
            </a:r>
            <a:endParaRPr lang="en-US" sz="3600" dirty="0">
              <a:solidFill>
                <a:srgbClr val="FFC000"/>
              </a:solidFill>
            </a:endParaRPr>
          </a:p>
        </p:txBody>
      </p:sp>
    </p:spTree>
    <p:extLst>
      <p:ext uri="{BB962C8B-B14F-4D97-AF65-F5344CB8AC3E}">
        <p14:creationId xmlns:p14="http://schemas.microsoft.com/office/powerpoint/2010/main" val="12885599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5"/>
          <p:cNvSpPr>
            <a:spLocks noGrp="1"/>
          </p:cNvSpPr>
          <p:nvPr>
            <p:ph type="title"/>
          </p:nvPr>
        </p:nvSpPr>
        <p:spPr>
          <a:xfrm>
            <a:off x="7448550" y="5029200"/>
            <a:ext cx="1371600" cy="1837362"/>
          </a:xfrm>
        </p:spPr>
        <p:txBody>
          <a:bodyPr/>
          <a:lstStyle/>
          <a:p>
            <a:r>
              <a:rPr lang="en-US" sz="1800" smtClean="0"/>
              <a:t>Washington State Bar Council </a:t>
            </a:r>
            <a:r>
              <a:rPr lang="en-US" sz="1800" dirty="0" smtClean="0"/>
              <a:t>on Public Defense Form</a:t>
            </a:r>
          </a:p>
        </p:txBody>
      </p:sp>
      <p:pic>
        <p:nvPicPr>
          <p:cNvPr id="38915" name="Picture 2"/>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304800" y="92075"/>
            <a:ext cx="3394075" cy="6765925"/>
          </a:xfrm>
          <a:noFill/>
        </p:spPr>
      </p:pic>
      <p:pic>
        <p:nvPicPr>
          <p:cNvPr id="3891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92075"/>
            <a:ext cx="3409950" cy="676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29147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dirty="0" smtClean="0"/>
              <a:t>Yelm, WA Municipal Court</a:t>
            </a:r>
            <a:br>
              <a:rPr lang="en-US" dirty="0" smtClean="0"/>
            </a:br>
            <a:r>
              <a:rPr lang="en-US" sz="3200" i="1" dirty="0" smtClean="0">
                <a:solidFill>
                  <a:srgbClr val="38DEF0"/>
                </a:solidFill>
              </a:rPr>
              <a:t>Judge’s observation after providing counsel</a:t>
            </a:r>
            <a:r>
              <a:rPr lang="en-US" i="1" dirty="0" smtClean="0">
                <a:solidFill>
                  <a:srgbClr val="38DEF0"/>
                </a:solidFill>
              </a:rPr>
              <a:t/>
            </a:r>
            <a:br>
              <a:rPr lang="en-US" i="1" dirty="0" smtClean="0">
                <a:solidFill>
                  <a:srgbClr val="38DEF0"/>
                </a:solidFill>
              </a:rPr>
            </a:br>
            <a:endParaRPr lang="en-US" dirty="0" smtClean="0"/>
          </a:p>
        </p:txBody>
      </p:sp>
      <p:sp>
        <p:nvSpPr>
          <p:cNvPr id="43011" name="Content Placeholder 2"/>
          <p:cNvSpPr>
            <a:spLocks noGrp="1"/>
          </p:cNvSpPr>
          <p:nvPr>
            <p:ph idx="1"/>
          </p:nvPr>
        </p:nvSpPr>
        <p:spPr>
          <a:xfrm>
            <a:off x="0" y="1600200"/>
            <a:ext cx="9144000" cy="4525963"/>
          </a:xfrm>
        </p:spPr>
        <p:txBody>
          <a:bodyPr/>
          <a:lstStyle/>
          <a:p>
            <a:r>
              <a:rPr lang="en-US" sz="2800" smtClean="0"/>
              <a:t>[i]t does seem that more cases are reduced/dismissed at 1st appearance, and that is, I believe, due to the presence of both the prosecutor and public defender.</a:t>
            </a:r>
          </a:p>
          <a:p>
            <a:r>
              <a:rPr lang="en-US" sz="2800" smtClean="0"/>
              <a:t>Since going all public defender, I have noticed two things:  1) many more defendants are represented by counsel, and 2) </a:t>
            </a:r>
            <a:r>
              <a:rPr lang="en-US" sz="3600" smtClean="0">
                <a:solidFill>
                  <a:srgbClr val="38DEF0"/>
                </a:solidFill>
              </a:rPr>
              <a:t>As a result, things move more smoothly at both the arraignment and pre-trial stages....The presence of the public defender improves communication between the sides greatly.</a:t>
            </a:r>
            <a:endParaRPr lang="en-US" smtClean="0">
              <a:solidFill>
                <a:srgbClr val="38DEF0"/>
              </a:solidFill>
            </a:endParaRPr>
          </a:p>
          <a:p>
            <a:endParaRPr lang="en-US" sz="2400" smtClean="0"/>
          </a:p>
        </p:txBody>
      </p:sp>
    </p:spTree>
    <p:extLst>
      <p:ext uri="{BB962C8B-B14F-4D97-AF65-F5344CB8AC3E}">
        <p14:creationId xmlns:p14="http://schemas.microsoft.com/office/powerpoint/2010/main" val="1111228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
            </a:r>
            <a:br>
              <a:rPr lang="en-US" dirty="0" smtClean="0"/>
            </a:br>
            <a:r>
              <a:rPr lang="en-US" dirty="0" smtClean="0"/>
              <a:t>Pasco, WA City Attorney Comments</a:t>
            </a:r>
            <a:br>
              <a:rPr lang="en-US" dirty="0" smtClean="0"/>
            </a:br>
            <a:endParaRPr lang="en-US" sz="2400" dirty="0">
              <a:solidFill>
                <a:schemeClr val="tx1">
                  <a:lumMod val="85000"/>
                </a:schemeClr>
              </a:solidFill>
            </a:endParaRPr>
          </a:p>
        </p:txBody>
      </p:sp>
      <p:sp>
        <p:nvSpPr>
          <p:cNvPr id="44035" name="Content Placeholder 2"/>
          <p:cNvSpPr>
            <a:spLocks noGrp="1"/>
          </p:cNvSpPr>
          <p:nvPr>
            <p:ph idx="1"/>
          </p:nvPr>
        </p:nvSpPr>
        <p:spPr>
          <a:xfrm>
            <a:off x="228600" y="1905000"/>
            <a:ext cx="8915400" cy="4267200"/>
          </a:xfrm>
        </p:spPr>
        <p:txBody>
          <a:bodyPr/>
          <a:lstStyle/>
          <a:p>
            <a:r>
              <a:rPr lang="en-US" b="1" dirty="0" smtClean="0">
                <a:solidFill>
                  <a:srgbClr val="00B0F0"/>
                </a:solidFill>
              </a:rPr>
              <a:t>Those accused are expressing more confidence in the system and the overall experience is less intimidating.  The Court, Defenders, and Prosecutors have all expressed that the system seems to be working much better with more equitable results.  It is going smoothly and there is a reduction in jail time</a:t>
            </a:r>
          </a:p>
        </p:txBody>
      </p:sp>
    </p:spTree>
    <p:extLst>
      <p:ext uri="{BB962C8B-B14F-4D97-AF65-F5344CB8AC3E}">
        <p14:creationId xmlns:p14="http://schemas.microsoft.com/office/powerpoint/2010/main" val="14791397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0" y="274638"/>
            <a:ext cx="9144000" cy="1143000"/>
          </a:xfrm>
        </p:spPr>
        <p:txBody>
          <a:bodyPr/>
          <a:lstStyle/>
          <a:p>
            <a:r>
              <a:rPr lang="en-US" smtClean="0"/>
              <a:t>Spokane Municipal Defender Observations</a:t>
            </a:r>
          </a:p>
        </p:txBody>
      </p:sp>
      <p:sp>
        <p:nvSpPr>
          <p:cNvPr id="3" name="Content Placeholder 2"/>
          <p:cNvSpPr>
            <a:spLocks noGrp="1"/>
          </p:cNvSpPr>
          <p:nvPr>
            <p:ph idx="1"/>
          </p:nvPr>
        </p:nvSpPr>
        <p:spPr>
          <a:xfrm>
            <a:off x="152400" y="1600200"/>
            <a:ext cx="8991600" cy="5029200"/>
          </a:xfrm>
        </p:spPr>
        <p:txBody>
          <a:bodyPr/>
          <a:lstStyle/>
          <a:p>
            <a:pPr>
              <a:defRPr/>
            </a:pPr>
            <a:r>
              <a:rPr lang="en-US" sz="2000" dirty="0" smtClean="0"/>
              <a:t>We can identify immediately </a:t>
            </a:r>
            <a:r>
              <a:rPr lang="en-US" sz="2400" dirty="0" smtClean="0">
                <a:solidFill>
                  <a:srgbClr val="FFC000"/>
                </a:solidFill>
              </a:rPr>
              <a:t>mentally ill defendants </a:t>
            </a:r>
            <a:r>
              <a:rPr lang="en-US" sz="2000" dirty="0" smtClean="0"/>
              <a:t>and either make a referral to mental health court or initiate a sanity commission process with a declaration by the first appearance attorney.  </a:t>
            </a:r>
          </a:p>
          <a:p>
            <a:pPr>
              <a:defRPr/>
            </a:pPr>
            <a:r>
              <a:rPr lang="en-US" sz="2000" dirty="0" smtClean="0"/>
              <a:t>We help the court in giving another side to the prosecutor’s </a:t>
            </a:r>
            <a:r>
              <a:rPr lang="en-US" sz="2400" dirty="0" smtClean="0">
                <a:solidFill>
                  <a:srgbClr val="FFC000"/>
                </a:solidFill>
              </a:rPr>
              <a:t>bail request, </a:t>
            </a:r>
            <a:r>
              <a:rPr lang="en-US" sz="2000" dirty="0" smtClean="0"/>
              <a:t>thus increasing the number of defendants OR’d over the prosecutor’s objection or given reduced bond amounts.  </a:t>
            </a:r>
          </a:p>
          <a:p>
            <a:pPr>
              <a:defRPr/>
            </a:pPr>
            <a:r>
              <a:rPr lang="en-US" sz="2000" dirty="0" smtClean="0"/>
              <a:t>On </a:t>
            </a:r>
            <a:r>
              <a:rPr lang="en-US" sz="2400" dirty="0" smtClean="0">
                <a:solidFill>
                  <a:srgbClr val="FFC000"/>
                </a:solidFill>
              </a:rPr>
              <a:t>warrant cases</a:t>
            </a:r>
            <a:r>
              <a:rPr lang="en-US" sz="2000" dirty="0" smtClean="0">
                <a:solidFill>
                  <a:schemeClr val="bg2">
                    <a:lumMod val="20000"/>
                    <a:lumOff val="80000"/>
                  </a:schemeClr>
                </a:solidFill>
              </a:rPr>
              <a:t>, </a:t>
            </a:r>
            <a:r>
              <a:rPr lang="en-US" sz="2000" dirty="0" smtClean="0"/>
              <a:t>we often give information to the defendant as to when he missed court so that he can better articulate why he missed court, increasing his chances for OR.  We can quickly discuss </a:t>
            </a:r>
            <a:r>
              <a:rPr lang="en-US" sz="2400" dirty="0" smtClean="0">
                <a:solidFill>
                  <a:srgbClr val="FFC000"/>
                </a:solidFill>
              </a:rPr>
              <a:t>medical needs </a:t>
            </a:r>
            <a:r>
              <a:rPr lang="en-US" sz="2000" dirty="0" smtClean="0"/>
              <a:t>with the inmate and the need for OR for upcoming surgeries or procedures, or identify high-risk pregnancies to support OR.</a:t>
            </a:r>
          </a:p>
          <a:p>
            <a:pPr>
              <a:defRPr/>
            </a:pPr>
            <a:r>
              <a:rPr lang="en-US" sz="2000" dirty="0" smtClean="0"/>
              <a:t>We quickly gather information on </a:t>
            </a:r>
            <a:r>
              <a:rPr lang="en-US" sz="2400" dirty="0" smtClean="0">
                <a:solidFill>
                  <a:srgbClr val="FFC000"/>
                </a:solidFill>
              </a:rPr>
              <a:t>ties to the community</a:t>
            </a:r>
            <a:r>
              <a:rPr lang="en-US" sz="2000" dirty="0" smtClean="0">
                <a:solidFill>
                  <a:schemeClr val="bg2">
                    <a:lumMod val="20000"/>
                    <a:lumOff val="80000"/>
                  </a:schemeClr>
                </a:solidFill>
              </a:rPr>
              <a:t>, </a:t>
            </a:r>
            <a:r>
              <a:rPr lang="en-US" sz="2000" dirty="0" smtClean="0"/>
              <a:t>so we can get people back to school or back to work without a lengthy interruption</a:t>
            </a:r>
            <a:r>
              <a:rPr lang="en-US" sz="2000" dirty="0"/>
              <a:t>.</a:t>
            </a:r>
            <a:r>
              <a:rPr lang="en-US" sz="1800" dirty="0" smtClean="0"/>
              <a:t> </a:t>
            </a:r>
          </a:p>
        </p:txBody>
      </p:sp>
    </p:spTree>
    <p:extLst>
      <p:ext uri="{BB962C8B-B14F-4D97-AF65-F5344CB8AC3E}">
        <p14:creationId xmlns:p14="http://schemas.microsoft.com/office/powerpoint/2010/main" val="8460932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smtClean="0"/>
              <a:t>Spokane City Defender</a:t>
            </a:r>
          </a:p>
        </p:txBody>
      </p:sp>
      <p:sp>
        <p:nvSpPr>
          <p:cNvPr id="3" name="Content Placeholder 2"/>
          <p:cNvSpPr>
            <a:spLocks noGrp="1"/>
          </p:cNvSpPr>
          <p:nvPr>
            <p:ph idx="1"/>
          </p:nvPr>
        </p:nvSpPr>
        <p:spPr>
          <a:xfrm>
            <a:off x="0" y="1219200"/>
            <a:ext cx="9144000" cy="4906963"/>
          </a:xfrm>
        </p:spPr>
        <p:txBody>
          <a:bodyPr/>
          <a:lstStyle/>
          <a:p>
            <a:pPr>
              <a:defRPr/>
            </a:pPr>
            <a:r>
              <a:rPr lang="en-US" sz="2000" dirty="0" smtClean="0"/>
              <a:t>We </a:t>
            </a:r>
            <a:r>
              <a:rPr lang="en-US" sz="2800" dirty="0" smtClean="0">
                <a:solidFill>
                  <a:srgbClr val="FFC000"/>
                </a:solidFill>
              </a:rPr>
              <a:t>identify cases that can be easily resolved and set them for early hearings for dispositions</a:t>
            </a:r>
            <a:r>
              <a:rPr lang="en-US" sz="2000" dirty="0" smtClean="0">
                <a:solidFill>
                  <a:schemeClr val="bg2">
                    <a:lumMod val="20000"/>
                    <a:lumOff val="80000"/>
                  </a:schemeClr>
                </a:solidFill>
              </a:rPr>
              <a:t>. </a:t>
            </a:r>
          </a:p>
          <a:p>
            <a:pPr>
              <a:defRPr/>
            </a:pPr>
            <a:r>
              <a:rPr lang="en-US" sz="2000" dirty="0" smtClean="0"/>
              <a:t>We </a:t>
            </a:r>
            <a:r>
              <a:rPr lang="en-US" sz="2800" dirty="0" smtClean="0">
                <a:solidFill>
                  <a:srgbClr val="FFC000"/>
                </a:solidFill>
              </a:rPr>
              <a:t>challenge probable cause</a:t>
            </a:r>
            <a:r>
              <a:rPr lang="en-US" sz="2000" dirty="0" smtClean="0"/>
              <a:t>, and when we win, the defendants are released. </a:t>
            </a:r>
          </a:p>
          <a:p>
            <a:pPr>
              <a:defRPr/>
            </a:pPr>
            <a:r>
              <a:rPr lang="en-US" sz="2000" dirty="0" smtClean="0"/>
              <a:t>Defenders can </a:t>
            </a:r>
            <a:r>
              <a:rPr lang="en-US" sz="2800" dirty="0" smtClean="0">
                <a:solidFill>
                  <a:srgbClr val="FFC000"/>
                </a:solidFill>
              </a:rPr>
              <a:t>begin investigation immediately </a:t>
            </a:r>
            <a:r>
              <a:rPr lang="en-US" sz="2000" dirty="0" smtClean="0"/>
              <a:t>as appropriate, particularly on  DV cases and excessive force issues.</a:t>
            </a:r>
          </a:p>
          <a:p>
            <a:pPr>
              <a:defRPr/>
            </a:pPr>
            <a:r>
              <a:rPr lang="en-US" sz="2000" dirty="0" smtClean="0"/>
              <a:t>We </a:t>
            </a:r>
            <a:r>
              <a:rPr lang="en-US" sz="2800" dirty="0" smtClean="0">
                <a:solidFill>
                  <a:srgbClr val="FFC000"/>
                </a:solidFill>
              </a:rPr>
              <a:t>coordinate the client’s court dates </a:t>
            </a:r>
            <a:r>
              <a:rPr lang="en-US" sz="2000" dirty="0" smtClean="0"/>
              <a:t>to reduce the chance of another warrant in case they bond out. </a:t>
            </a:r>
          </a:p>
          <a:p>
            <a:pPr>
              <a:defRPr/>
            </a:pPr>
            <a:r>
              <a:rPr lang="en-US" sz="2000" dirty="0" smtClean="0"/>
              <a:t>We can more easily </a:t>
            </a:r>
            <a:r>
              <a:rPr lang="en-US" sz="2800" dirty="0" smtClean="0">
                <a:solidFill>
                  <a:srgbClr val="FFC000"/>
                </a:solidFill>
              </a:rPr>
              <a:t>determine that a defendant needs an interpreter</a:t>
            </a:r>
            <a:r>
              <a:rPr lang="en-US" sz="2400" dirty="0" smtClean="0">
                <a:solidFill>
                  <a:srgbClr val="FFC000"/>
                </a:solidFill>
              </a:rPr>
              <a:t>,</a:t>
            </a:r>
            <a:r>
              <a:rPr lang="en-US" sz="2000" dirty="0" smtClean="0">
                <a:solidFill>
                  <a:schemeClr val="bg2">
                    <a:lumMod val="20000"/>
                    <a:lumOff val="80000"/>
                  </a:schemeClr>
                </a:solidFill>
              </a:rPr>
              <a:t> </a:t>
            </a:r>
            <a:r>
              <a:rPr lang="en-US" sz="2000" dirty="0" smtClean="0"/>
              <a:t>and we move that defendant’s case to the afternoon of the same day with an in-court appearance with some time for the court to arrange for an interpreter, even if only by the language line over the phone.</a:t>
            </a:r>
          </a:p>
          <a:p>
            <a:pPr>
              <a:buFontTx/>
              <a:buNone/>
              <a:defRPr/>
            </a:pPr>
            <a:r>
              <a:rPr lang="en-US" sz="2000" dirty="0" smtClean="0"/>
              <a:t> </a:t>
            </a:r>
          </a:p>
          <a:p>
            <a:pPr>
              <a:defRPr/>
            </a:pPr>
            <a:r>
              <a:rPr lang="en-US" sz="2000" dirty="0" smtClean="0"/>
              <a:t>Kathy Knox</a:t>
            </a:r>
          </a:p>
          <a:p>
            <a:pPr>
              <a:defRPr/>
            </a:pPr>
            <a:endParaRPr lang="en-US" sz="2000" dirty="0" smtClean="0"/>
          </a:p>
          <a:p>
            <a:pPr>
              <a:defRPr/>
            </a:pPr>
            <a:endParaRPr lang="en-US" sz="2000" dirty="0"/>
          </a:p>
        </p:txBody>
      </p:sp>
    </p:spTree>
    <p:extLst>
      <p:ext uri="{BB962C8B-B14F-4D97-AF65-F5344CB8AC3E}">
        <p14:creationId xmlns:p14="http://schemas.microsoft.com/office/powerpoint/2010/main" val="1799992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28600"/>
            <a:ext cx="8229600" cy="609600"/>
          </a:xfrm>
        </p:spPr>
        <p:txBody>
          <a:bodyPr>
            <a:noAutofit/>
          </a:bodyPr>
          <a:lstStyle/>
          <a:p>
            <a:pPr algn="l"/>
            <a:r>
              <a:rPr lang="en-US" sz="2800" b="1" dirty="0">
                <a:solidFill>
                  <a:schemeClr val="accent5">
                    <a:lumMod val="40000"/>
                    <a:lumOff val="60000"/>
                  </a:schemeClr>
                </a:solidFill>
              </a:rPr>
              <a:t>Argersinger v. Hamlin, </a:t>
            </a:r>
            <a:r>
              <a:rPr lang="en-US" sz="2800" b="1" dirty="0">
                <a:solidFill>
                  <a:schemeClr val="accent1">
                    <a:lumMod val="20000"/>
                    <a:lumOff val="80000"/>
                  </a:schemeClr>
                </a:solidFill>
              </a:rPr>
              <a:t>407 U.S. 25, 34-35 (1972)</a:t>
            </a:r>
            <a:r>
              <a:rPr lang="en-US" sz="4000" b="1" dirty="0">
                <a:solidFill>
                  <a:schemeClr val="accent1">
                    <a:lumMod val="20000"/>
                    <a:lumOff val="80000"/>
                  </a:schemeClr>
                </a:solidFill>
              </a:rPr>
              <a:t> </a:t>
            </a:r>
          </a:p>
        </p:txBody>
      </p:sp>
      <p:sp>
        <p:nvSpPr>
          <p:cNvPr id="39939" name="Rectangle 3"/>
          <p:cNvSpPr>
            <a:spLocks noGrp="1" noChangeArrowheads="1"/>
          </p:cNvSpPr>
          <p:nvPr>
            <p:ph type="body" idx="1"/>
          </p:nvPr>
        </p:nvSpPr>
        <p:spPr>
          <a:xfrm>
            <a:off x="0" y="914400"/>
            <a:ext cx="9144000" cy="5943600"/>
          </a:xfrm>
        </p:spPr>
        <p:txBody>
          <a:bodyPr/>
          <a:lstStyle/>
          <a:p>
            <a:pPr>
              <a:lnSpc>
                <a:spcPct val="90000"/>
              </a:lnSpc>
              <a:buFont typeface="Wingdings" pitchFamily="2" charset="2"/>
              <a:buNone/>
            </a:pPr>
            <a:r>
              <a:rPr lang="en-US" sz="1400" dirty="0"/>
              <a:t>	</a:t>
            </a:r>
            <a:r>
              <a:rPr lang="en-US" sz="2800" b="1" dirty="0">
                <a:solidFill>
                  <a:srgbClr val="2BFCFF"/>
                </a:solidFill>
              </a:rPr>
              <a:t>Counsel is needed so that the accused may know precisely what he  is doing, so that he is fully aware of the prospect of going to jail or prison, and so that he is treated fairly by the prosecution.</a:t>
            </a:r>
            <a:br>
              <a:rPr lang="en-US" sz="2800" b="1" dirty="0">
                <a:solidFill>
                  <a:srgbClr val="2BFCFF"/>
                </a:solidFill>
              </a:rPr>
            </a:br>
            <a:r>
              <a:rPr lang="en-US" sz="2400" b="1" dirty="0">
                <a:solidFill>
                  <a:srgbClr val="2BFCFF"/>
                </a:solidFill>
              </a:rPr>
              <a:t/>
            </a:r>
            <a:br>
              <a:rPr lang="en-US" sz="2400" b="1" dirty="0">
                <a:solidFill>
                  <a:srgbClr val="2BFCFF"/>
                </a:solidFill>
              </a:rPr>
            </a:br>
            <a:r>
              <a:rPr lang="en-US" sz="2000" dirty="0">
                <a:solidFill>
                  <a:srgbClr val="2BFCFF"/>
                </a:solidFill>
              </a:rPr>
              <a:t>In addition, the volume of misdemeanor cases, </a:t>
            </a:r>
            <a:r>
              <a:rPr lang="en-US" sz="2000" dirty="0" smtClean="0">
                <a:solidFill>
                  <a:srgbClr val="2BFCFF"/>
                </a:solidFill>
              </a:rPr>
              <a:t>far </a:t>
            </a:r>
            <a:r>
              <a:rPr lang="en-US" sz="2000" dirty="0">
                <a:solidFill>
                  <a:srgbClr val="2BFCFF"/>
                </a:solidFill>
              </a:rPr>
              <a:t>greater in number than felony prosecutions, may create an obsession for speedy dispositions, regardless of the fairness of the result. The Report by the President's Commission on Law Enforcement and Administration of Justice, The Challenge of Crime in a Free Society 128 (1967), states:</a:t>
            </a:r>
            <a:br>
              <a:rPr lang="en-US" sz="2000" dirty="0">
                <a:solidFill>
                  <a:srgbClr val="2BFCFF"/>
                </a:solidFill>
              </a:rPr>
            </a:br>
            <a:r>
              <a:rPr lang="en-US" sz="2000" dirty="0">
                <a:solidFill>
                  <a:srgbClr val="2BFCFF"/>
                </a:solidFill>
              </a:rPr>
              <a:t/>
            </a:r>
            <a:br>
              <a:rPr lang="en-US" sz="2000" dirty="0">
                <a:solidFill>
                  <a:srgbClr val="2BFCFF"/>
                </a:solidFill>
              </a:rPr>
            </a:br>
            <a:r>
              <a:rPr lang="en-US" sz="2400" b="1" dirty="0" smtClean="0">
                <a:solidFill>
                  <a:srgbClr val="2BFCFF"/>
                </a:solidFill>
              </a:rPr>
              <a:t>The </a:t>
            </a:r>
            <a:r>
              <a:rPr lang="en-US" sz="2400" b="1" dirty="0">
                <a:solidFill>
                  <a:srgbClr val="2BFCFF"/>
                </a:solidFill>
              </a:rPr>
              <a:t>calendar is long, speed often is substituted for care, and casually arranged out-of-court compromise too often is substituted for adjudication. Inadequate attention tends to be given to the individual defendant, whether in protecting his rights, sifting the facts at trial, deciding the social risk he presents, or determining how to deal with him after conviction. </a:t>
            </a:r>
            <a:endParaRPr lang="en-US" sz="2000" b="1" dirty="0">
              <a:solidFill>
                <a:srgbClr val="2BFCFF"/>
              </a:solidFill>
            </a:endParaRPr>
          </a:p>
        </p:txBody>
      </p:sp>
    </p:spTree>
    <p:extLst>
      <p:ext uri="{BB962C8B-B14F-4D97-AF65-F5344CB8AC3E}">
        <p14:creationId xmlns:p14="http://schemas.microsoft.com/office/powerpoint/2010/main" val="54484472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a:t>It is a disgrace that fifty years </a:t>
            </a:r>
          </a:p>
          <a:p>
            <a:pPr marL="0" indent="0">
              <a:buNone/>
            </a:pPr>
            <a:r>
              <a:rPr lang="en-US" dirty="0" smtClean="0"/>
              <a:t>after Gideon </a:t>
            </a:r>
            <a:r>
              <a:rPr lang="en-US" dirty="0"/>
              <a:t>and </a:t>
            </a:r>
            <a:r>
              <a:rPr lang="en-US" dirty="0" smtClean="0"/>
              <a:t>forty</a:t>
            </a:r>
            <a:r>
              <a:rPr lang="en-US" dirty="0"/>
              <a:t>-one  years  after </a:t>
            </a:r>
            <a:r>
              <a:rPr lang="en-US" dirty="0" smtClean="0"/>
              <a:t>Argersinger</a:t>
            </a:r>
            <a:r>
              <a:rPr lang="en-US" dirty="0"/>
              <a:t> </a:t>
            </a:r>
            <a:r>
              <a:rPr lang="en-US" dirty="0" smtClean="0"/>
              <a:t>thousands </a:t>
            </a:r>
            <a:r>
              <a:rPr lang="en-US" dirty="0"/>
              <a:t>of accused persons face the power of the state alone. It  is  not  fair, and it  is </a:t>
            </a:r>
            <a:r>
              <a:rPr lang="en-US" dirty="0" smtClean="0"/>
              <a:t>economically </a:t>
            </a:r>
            <a:r>
              <a:rPr lang="en-US" dirty="0"/>
              <a:t>foolish  and  wasteful.  The impact  on  people’s lives  is  dramatic.  This  problem  affects every American</a:t>
            </a:r>
            <a:r>
              <a:rPr lang="en-US" dirty="0" smtClean="0"/>
              <a:t>.</a:t>
            </a:r>
          </a:p>
          <a:p>
            <a:pPr marL="0" indent="0">
              <a:buNone/>
            </a:pPr>
            <a:endParaRPr lang="en-US" dirty="0"/>
          </a:p>
        </p:txBody>
      </p:sp>
      <p:pic>
        <p:nvPicPr>
          <p:cNvPr id="5" name="Picture 4"/>
          <p:cNvPicPr>
            <a:picLocks noChangeAspect="1"/>
          </p:cNvPicPr>
          <p:nvPr/>
        </p:nvPicPr>
        <p:blipFill>
          <a:blip r:embed="rId2"/>
          <a:stretch>
            <a:fillRect/>
          </a:stretch>
        </p:blipFill>
        <p:spPr>
          <a:xfrm>
            <a:off x="5105400" y="5332897"/>
            <a:ext cx="3931920" cy="1525103"/>
          </a:xfrm>
          <a:prstGeom prst="rect">
            <a:avLst/>
          </a:prstGeom>
        </p:spPr>
      </p:pic>
    </p:spTree>
    <p:extLst>
      <p:ext uri="{BB962C8B-B14F-4D97-AF65-F5344CB8AC3E}">
        <p14:creationId xmlns:p14="http://schemas.microsoft.com/office/powerpoint/2010/main" val="4290209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0"/>
            <a:ext cx="9220200" cy="6126163"/>
          </a:xfrm>
        </p:spPr>
        <p:txBody>
          <a:bodyPr/>
          <a:lstStyle/>
          <a:p>
            <a:pPr algn="ctr"/>
            <a:r>
              <a:rPr lang="en-US" sz="4000" b="1" dirty="0">
                <a:solidFill>
                  <a:srgbClr val="2BFCFF"/>
                </a:solidFill>
                <a:effectLst/>
              </a:rPr>
              <a:t>The same can be said of some of Washington’s misdemeanor courts today, 44 years later</a:t>
            </a:r>
            <a:r>
              <a:rPr lang="en-US" sz="4000" b="1" dirty="0" smtClean="0">
                <a:solidFill>
                  <a:srgbClr val="2BFCFF"/>
                </a:solidFill>
                <a:effectLst/>
              </a:rPr>
              <a:t>.</a:t>
            </a:r>
          </a:p>
          <a:p>
            <a:r>
              <a:rPr lang="en-US" sz="4000" b="1" dirty="0" smtClean="0">
                <a:solidFill>
                  <a:srgbClr val="2BFCFF"/>
                </a:solidFill>
                <a:effectLst/>
              </a:rPr>
              <a:t>In some, there are no lawyers at first appearance.</a:t>
            </a:r>
          </a:p>
          <a:p>
            <a:r>
              <a:rPr lang="en-US" sz="4000" b="1" dirty="0" smtClean="0">
                <a:solidFill>
                  <a:srgbClr val="2BFCFF"/>
                </a:solidFill>
                <a:effectLst/>
              </a:rPr>
              <a:t>In others, lawyers are in the room but do not represent the defendants.</a:t>
            </a:r>
          </a:p>
          <a:p>
            <a:r>
              <a:rPr lang="en-US" sz="4000" b="1" dirty="0" smtClean="0">
                <a:solidFill>
                  <a:srgbClr val="2BFCFF"/>
                </a:solidFill>
                <a:effectLst/>
              </a:rPr>
              <a:t>Sometimes, a defendant comes in to quash a warrant and is jailed without counsel to assist in the hearing.</a:t>
            </a:r>
            <a:endParaRPr lang="en-US" sz="4000" b="1" dirty="0">
              <a:solidFill>
                <a:srgbClr val="2BFCFF"/>
              </a:solidFill>
              <a:effectLst/>
            </a:endParaRPr>
          </a:p>
          <a:p>
            <a:endParaRPr lang="en-US" sz="4000" b="1" dirty="0">
              <a:solidFill>
                <a:srgbClr val="2BFCFF"/>
              </a:solidFill>
              <a:effectLst/>
            </a:endParaRPr>
          </a:p>
        </p:txBody>
      </p:sp>
    </p:spTree>
    <p:extLst>
      <p:ext uri="{BB962C8B-B14F-4D97-AF65-F5344CB8AC3E}">
        <p14:creationId xmlns:p14="http://schemas.microsoft.com/office/powerpoint/2010/main" val="244933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z="3600" i="1" dirty="0" smtClean="0"/>
              <a:t>1968</a:t>
            </a:r>
            <a:r>
              <a:rPr lang="en-US" sz="3600" dirty="0" smtClean="0"/>
              <a:t>:</a:t>
            </a:r>
            <a:r>
              <a:rPr lang="en-US" sz="3600" i="1" dirty="0" smtClean="0"/>
              <a:t> </a:t>
            </a:r>
            <a:r>
              <a:rPr lang="en-US" sz="3600" dirty="0" smtClean="0"/>
              <a:t>University of Washington</a:t>
            </a:r>
            <a:r>
              <a:rPr lang="en-US" sz="3600" i="1" dirty="0" smtClean="0"/>
              <a:t> </a:t>
            </a:r>
            <a:r>
              <a:rPr lang="en-US" sz="3600" dirty="0" smtClean="0"/>
              <a:t>Professor John M. Junker Wrote</a:t>
            </a:r>
          </a:p>
        </p:txBody>
      </p:sp>
      <p:sp>
        <p:nvSpPr>
          <p:cNvPr id="34819" name="Rectangle 3"/>
          <p:cNvSpPr>
            <a:spLocks noGrp="1" noChangeArrowheads="1"/>
          </p:cNvSpPr>
          <p:nvPr>
            <p:ph idx="1"/>
          </p:nvPr>
        </p:nvSpPr>
        <p:spPr>
          <a:xfrm>
            <a:off x="452063" y="1524000"/>
            <a:ext cx="8229600" cy="4525963"/>
          </a:xfrm>
        </p:spPr>
        <p:txBody>
          <a:bodyPr/>
          <a:lstStyle/>
          <a:p>
            <a:pPr eaLnBrk="1" hangingPunct="1">
              <a:buFont typeface="Wingdings" pitchFamily="2" charset="2"/>
              <a:buNone/>
              <a:defRPr/>
            </a:pPr>
            <a:r>
              <a:rPr lang="en-US" sz="3600" b="1" dirty="0" smtClean="0">
                <a:solidFill>
                  <a:srgbClr val="00A2E0"/>
                </a:solidFill>
              </a:rPr>
              <a:t>[A] large majority of the [people] annually charged with non-traffic misdemeanors must, if they are financially unable to hire an attorney, face the bewildering, stigmatizing and (especially at this level) assembly-line criminal justice system without the assistance of counsel.”</a:t>
            </a:r>
          </a:p>
        </p:txBody>
      </p:sp>
    </p:spTree>
    <p:extLst>
      <p:ext uri="{BB962C8B-B14F-4D97-AF65-F5344CB8AC3E}">
        <p14:creationId xmlns:p14="http://schemas.microsoft.com/office/powerpoint/2010/main" val="17802819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solidFill>
                  <a:schemeClr val="accent1">
                    <a:lumMod val="20000"/>
                    <a:lumOff val="80000"/>
                  </a:schemeClr>
                </a:solidFill>
                <a:effectLst/>
              </a:rPr>
              <a:t>By court rule there is a right to counsel at first appearance hearings in Washington.</a:t>
            </a:r>
            <a:br>
              <a:rPr lang="en-US" sz="3200" dirty="0">
                <a:solidFill>
                  <a:schemeClr val="accent1">
                    <a:lumMod val="20000"/>
                    <a:lumOff val="80000"/>
                  </a:schemeClr>
                </a:solidFill>
                <a:effectLst/>
              </a:rPr>
            </a:br>
            <a:endParaRPr lang="en-US" sz="3200" dirty="0">
              <a:solidFill>
                <a:schemeClr val="accent1">
                  <a:lumMod val="20000"/>
                  <a:lumOff val="80000"/>
                </a:schemeClr>
              </a:solidFill>
            </a:endParaRPr>
          </a:p>
        </p:txBody>
      </p:sp>
      <p:sp>
        <p:nvSpPr>
          <p:cNvPr id="3" name="Content Placeholder 2"/>
          <p:cNvSpPr>
            <a:spLocks noGrp="1"/>
          </p:cNvSpPr>
          <p:nvPr>
            <p:ph idx="1"/>
          </p:nvPr>
        </p:nvSpPr>
        <p:spPr>
          <a:xfrm>
            <a:off x="457200" y="1143000"/>
            <a:ext cx="8229600" cy="4983163"/>
          </a:xfrm>
        </p:spPr>
        <p:txBody>
          <a:bodyPr/>
          <a:lstStyle/>
          <a:p>
            <a:r>
              <a:rPr lang="en-US" dirty="0" smtClean="0">
                <a:effectLst/>
              </a:rPr>
              <a:t>RULE </a:t>
            </a:r>
            <a:r>
              <a:rPr lang="en-US" dirty="0">
                <a:effectLst/>
              </a:rPr>
              <a:t>CrR 3.1: RIGHT TO AND ASSIGNMENT OF LAWYER</a:t>
            </a:r>
          </a:p>
          <a:p>
            <a:r>
              <a:rPr lang="en-US" dirty="0" smtClean="0">
                <a:effectLst/>
              </a:rPr>
              <a:t>The </a:t>
            </a:r>
            <a:r>
              <a:rPr lang="en-US" dirty="0">
                <a:effectLst/>
              </a:rPr>
              <a:t>right to a lawyer shall extend to all </a:t>
            </a:r>
            <a:r>
              <a:rPr lang="en-US" dirty="0" smtClean="0">
                <a:effectLst/>
              </a:rPr>
              <a:t>criminal proceedings </a:t>
            </a:r>
            <a:r>
              <a:rPr lang="en-US" dirty="0">
                <a:effectLst/>
              </a:rPr>
              <a:t>for offenses punishable by loss of liberty </a:t>
            </a:r>
            <a:r>
              <a:rPr lang="en-US" dirty="0" smtClean="0">
                <a:effectLst/>
              </a:rPr>
              <a:t>....</a:t>
            </a:r>
            <a:endParaRPr lang="en-US" dirty="0">
              <a:effectLst/>
            </a:endParaRPr>
          </a:p>
          <a:p>
            <a:r>
              <a:rPr lang="en-US" dirty="0" smtClean="0">
                <a:effectLst/>
              </a:rPr>
              <a:t>(</a:t>
            </a:r>
            <a:r>
              <a:rPr lang="en-US" dirty="0">
                <a:effectLst/>
              </a:rPr>
              <a:t>1) The right to a lawyer shall accrue as soon as feasible after the </a:t>
            </a:r>
            <a:r>
              <a:rPr lang="en-US" dirty="0" smtClean="0">
                <a:effectLst/>
              </a:rPr>
              <a:t>defendant has </a:t>
            </a:r>
            <a:r>
              <a:rPr lang="en-US" dirty="0">
                <a:effectLst/>
              </a:rPr>
              <a:t>been arrested, appears before a committing magistrate, or is </a:t>
            </a:r>
            <a:r>
              <a:rPr lang="en-US" dirty="0" smtClean="0">
                <a:effectLst/>
              </a:rPr>
              <a:t>formally charged</a:t>
            </a:r>
            <a:r>
              <a:rPr lang="en-US" dirty="0">
                <a:effectLst/>
              </a:rPr>
              <a:t>, whichever occurs earliest</a:t>
            </a:r>
          </a:p>
          <a:p>
            <a:r>
              <a:rPr lang="en-US" dirty="0">
                <a:effectLst/>
              </a:rPr>
              <a:t>(2) A lawyer shall be provided at every critical stage of the proceedings</a:t>
            </a:r>
            <a:r>
              <a:rPr lang="en-US" dirty="0" smtClean="0">
                <a:effectLst/>
              </a:rPr>
              <a:t>.</a:t>
            </a:r>
            <a:endParaRPr lang="en-US" dirty="0">
              <a:effectLst/>
            </a:endParaRPr>
          </a:p>
        </p:txBody>
      </p:sp>
    </p:spTree>
    <p:extLst>
      <p:ext uri="{BB962C8B-B14F-4D97-AF65-F5344CB8AC3E}">
        <p14:creationId xmlns:p14="http://schemas.microsoft.com/office/powerpoint/2010/main" val="1020960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30362"/>
          </a:xfrm>
        </p:spPr>
        <p:txBody>
          <a:bodyPr/>
          <a:lstStyle/>
          <a:p>
            <a:r>
              <a:rPr lang="en-US" sz="3600" dirty="0">
                <a:effectLst/>
              </a:rPr>
              <a:t>By US Supreme Court decisions, there is a right to effective assistance in negotiating a plea, in the actual guilty plea, and at sentencing.</a:t>
            </a:r>
            <a:endParaRPr lang="en-US" sz="3600" dirty="0"/>
          </a:p>
        </p:txBody>
      </p:sp>
      <p:sp>
        <p:nvSpPr>
          <p:cNvPr id="3" name="Content Placeholder 2"/>
          <p:cNvSpPr>
            <a:spLocks noGrp="1"/>
          </p:cNvSpPr>
          <p:nvPr>
            <p:ph idx="1"/>
          </p:nvPr>
        </p:nvSpPr>
        <p:spPr>
          <a:xfrm>
            <a:off x="457200" y="2438400"/>
            <a:ext cx="8229600" cy="3687763"/>
          </a:xfrm>
        </p:spPr>
        <p:txBody>
          <a:bodyPr/>
          <a:lstStyle/>
          <a:p>
            <a:r>
              <a:rPr lang="en-US" dirty="0" smtClean="0">
                <a:effectLst/>
              </a:rPr>
              <a:t>Padilla</a:t>
            </a:r>
            <a:r>
              <a:rPr lang="en-US" dirty="0">
                <a:effectLst/>
              </a:rPr>
              <a:t>, Lafler, Mempa v Rhay. </a:t>
            </a:r>
            <a:endParaRPr lang="en-US" dirty="0" smtClean="0">
              <a:effectLst/>
            </a:endParaRPr>
          </a:p>
          <a:p>
            <a:r>
              <a:rPr lang="en-US" dirty="0" smtClean="0">
                <a:effectLst/>
              </a:rPr>
              <a:t>The </a:t>
            </a:r>
            <a:r>
              <a:rPr lang="en-US" dirty="0">
                <a:effectLst/>
              </a:rPr>
              <a:t>defendant needs to know counsel can assist at the plea stage. Iowa v Tovar. </a:t>
            </a:r>
            <a:endParaRPr lang="en-US" dirty="0" smtClean="0">
              <a:effectLst/>
            </a:endParaRPr>
          </a:p>
        </p:txBody>
      </p:sp>
    </p:spTree>
    <p:extLst>
      <p:ext uri="{BB962C8B-B14F-4D97-AF65-F5344CB8AC3E}">
        <p14:creationId xmlns:p14="http://schemas.microsoft.com/office/powerpoint/2010/main" val="1570715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06562"/>
          </a:xfrm>
        </p:spPr>
        <p:txBody>
          <a:bodyPr/>
          <a:lstStyle/>
          <a:p>
            <a:r>
              <a:rPr lang="en-US" sz="3600" dirty="0">
                <a:effectLst/>
              </a:rPr>
              <a:t>By court rule, there is a right to a </a:t>
            </a:r>
            <a:r>
              <a:rPr lang="en-US" sz="3600" dirty="0">
                <a:solidFill>
                  <a:srgbClr val="FFC000"/>
                </a:solidFill>
                <a:effectLst/>
              </a:rPr>
              <a:t>thorough inquiry </a:t>
            </a:r>
            <a:r>
              <a:rPr lang="en-US" sz="3600" dirty="0">
                <a:effectLst/>
              </a:rPr>
              <a:t>before any waiver of counsel.</a:t>
            </a:r>
            <a:r>
              <a:rPr lang="en-US" dirty="0">
                <a:effectLst/>
              </a:rPr>
              <a:t/>
            </a:r>
            <a:br>
              <a:rPr lang="en-US" dirty="0">
                <a:effectLst/>
              </a:rPr>
            </a:br>
            <a:endParaRPr lang="en-US" dirty="0"/>
          </a:p>
        </p:txBody>
      </p:sp>
      <p:sp>
        <p:nvSpPr>
          <p:cNvPr id="3" name="Content Placeholder 2"/>
          <p:cNvSpPr>
            <a:spLocks noGrp="1"/>
          </p:cNvSpPr>
          <p:nvPr>
            <p:ph idx="1"/>
          </p:nvPr>
        </p:nvSpPr>
        <p:spPr>
          <a:xfrm>
            <a:off x="457200" y="1905000"/>
            <a:ext cx="8229600" cy="4221163"/>
          </a:xfrm>
        </p:spPr>
        <p:txBody>
          <a:bodyPr/>
          <a:lstStyle/>
          <a:p>
            <a:r>
              <a:rPr lang="en-US" sz="1800" b="1" dirty="0">
                <a:effectLst/>
              </a:rPr>
              <a:t>CrR 4.1 arraignment</a:t>
            </a:r>
            <a:endParaRPr lang="en-US" sz="1800" dirty="0">
              <a:effectLst/>
            </a:endParaRPr>
          </a:p>
          <a:p>
            <a:r>
              <a:rPr lang="en-US" sz="2000" b="1" dirty="0" smtClean="0">
                <a:effectLst/>
              </a:rPr>
              <a:t>If the</a:t>
            </a:r>
            <a:r>
              <a:rPr lang="en-US" sz="2000" dirty="0">
                <a:effectLst/>
              </a:rPr>
              <a:t> </a:t>
            </a:r>
            <a:r>
              <a:rPr lang="en-US" sz="2000" b="1" dirty="0" smtClean="0">
                <a:effectLst/>
              </a:rPr>
              <a:t>defendant </a:t>
            </a:r>
            <a:r>
              <a:rPr lang="en-US" sz="2000" b="1" dirty="0">
                <a:effectLst/>
              </a:rPr>
              <a:t>is not represented and is unable to obtain counsel due to </a:t>
            </a:r>
            <a:r>
              <a:rPr lang="en-US" sz="2000" b="1" dirty="0" smtClean="0">
                <a:effectLst/>
              </a:rPr>
              <a:t>indigence,</a:t>
            </a:r>
            <a:r>
              <a:rPr lang="en-US" sz="2000" dirty="0">
                <a:effectLst/>
              </a:rPr>
              <a:t> </a:t>
            </a:r>
            <a:r>
              <a:rPr lang="en-US" sz="2400" b="1" dirty="0" smtClean="0">
                <a:solidFill>
                  <a:srgbClr val="FFC000"/>
                </a:solidFill>
                <a:effectLst/>
              </a:rPr>
              <a:t>counsel </a:t>
            </a:r>
            <a:r>
              <a:rPr lang="en-US" sz="2400" b="1" dirty="0">
                <a:solidFill>
                  <a:srgbClr val="FFC000"/>
                </a:solidFill>
                <a:effectLst/>
              </a:rPr>
              <a:t>shall be assigned to the defendant by the court, unless the </a:t>
            </a:r>
            <a:r>
              <a:rPr lang="en-US" sz="2400" b="1" dirty="0" smtClean="0">
                <a:solidFill>
                  <a:srgbClr val="FFC000"/>
                </a:solidFill>
                <a:effectLst/>
              </a:rPr>
              <a:t>defendant</a:t>
            </a:r>
            <a:r>
              <a:rPr lang="en-US" sz="2400" dirty="0">
                <a:solidFill>
                  <a:srgbClr val="FFC000"/>
                </a:solidFill>
                <a:effectLst/>
              </a:rPr>
              <a:t> </a:t>
            </a:r>
            <a:r>
              <a:rPr lang="en-US" sz="2400" b="1" dirty="0" smtClean="0">
                <a:solidFill>
                  <a:srgbClr val="FFC000"/>
                </a:solidFill>
                <a:effectLst/>
              </a:rPr>
              <a:t>makes </a:t>
            </a:r>
            <a:r>
              <a:rPr lang="en-US" sz="2400" b="1" dirty="0">
                <a:solidFill>
                  <a:srgbClr val="FFC000"/>
                </a:solidFill>
                <a:effectLst/>
              </a:rPr>
              <a:t>a knowing, voluntary and intelligent waiver of counsel.</a:t>
            </a:r>
            <a:endParaRPr lang="en-US" sz="2000" dirty="0">
              <a:solidFill>
                <a:srgbClr val="FFC000"/>
              </a:solidFill>
              <a:effectLst/>
            </a:endParaRPr>
          </a:p>
          <a:p>
            <a:r>
              <a:rPr lang="en-US" sz="2000" dirty="0">
                <a:effectLst/>
              </a:rPr>
              <a:t> </a:t>
            </a:r>
            <a:endParaRPr lang="en-US" sz="2000" dirty="0" smtClean="0">
              <a:effectLst/>
            </a:endParaRPr>
          </a:p>
          <a:p>
            <a:r>
              <a:rPr lang="en-US" sz="2400" dirty="0" smtClean="0">
                <a:effectLst/>
              </a:rPr>
              <a:t>(</a:t>
            </a:r>
            <a:r>
              <a:rPr lang="en-US" sz="2400" dirty="0">
                <a:effectLst/>
              </a:rPr>
              <a:t>d) Waiver of Counsel. If the defendant chooses to proceed without counsel,</a:t>
            </a:r>
          </a:p>
          <a:p>
            <a:r>
              <a:rPr lang="en-US" sz="2400" dirty="0">
                <a:effectLst/>
              </a:rPr>
              <a:t>the court shall determine on the record whether the waiver is made </a:t>
            </a:r>
            <a:r>
              <a:rPr lang="en-US" sz="2400" dirty="0" smtClean="0">
                <a:effectLst/>
              </a:rPr>
              <a:t>voluntarily, competently </a:t>
            </a:r>
            <a:r>
              <a:rPr lang="en-US" sz="2400" dirty="0">
                <a:effectLst/>
              </a:rPr>
              <a:t>and with knowledge of the consequences.  </a:t>
            </a:r>
            <a:r>
              <a:rPr lang="en-US" sz="2400" b="1" dirty="0">
                <a:solidFill>
                  <a:srgbClr val="FFC000"/>
                </a:solidFill>
                <a:effectLst/>
              </a:rPr>
              <a:t>The court shall make </a:t>
            </a:r>
            <a:r>
              <a:rPr lang="en-US" sz="2400" b="1" dirty="0" smtClean="0">
                <a:solidFill>
                  <a:srgbClr val="FFC000"/>
                </a:solidFill>
                <a:effectLst/>
              </a:rPr>
              <a:t>a</a:t>
            </a:r>
            <a:r>
              <a:rPr lang="en-US" sz="2400" dirty="0">
                <a:solidFill>
                  <a:srgbClr val="FFC000"/>
                </a:solidFill>
                <a:effectLst/>
              </a:rPr>
              <a:t> </a:t>
            </a:r>
            <a:r>
              <a:rPr lang="en-US" sz="2400" b="1" dirty="0" smtClean="0">
                <a:solidFill>
                  <a:srgbClr val="FFC000"/>
                </a:solidFill>
                <a:effectLst/>
              </a:rPr>
              <a:t>thorough </a:t>
            </a:r>
            <a:r>
              <a:rPr lang="en-US" sz="2400" b="1" dirty="0">
                <a:solidFill>
                  <a:srgbClr val="FFC000"/>
                </a:solidFill>
                <a:effectLst/>
              </a:rPr>
              <a:t>inquiry of the defendant's understanding before accepting the </a:t>
            </a:r>
            <a:r>
              <a:rPr lang="en-US" sz="2400" b="1" dirty="0" smtClean="0">
                <a:solidFill>
                  <a:srgbClr val="FFC000"/>
                </a:solidFill>
                <a:effectLst/>
              </a:rPr>
              <a:t>waiver</a:t>
            </a:r>
            <a:r>
              <a:rPr lang="en-US" sz="2400" b="1" dirty="0" smtClean="0">
                <a:effectLst/>
              </a:rPr>
              <a:t>.</a:t>
            </a:r>
            <a:endParaRPr lang="en-US" sz="2400" dirty="0"/>
          </a:p>
        </p:txBody>
      </p:sp>
    </p:spTree>
    <p:extLst>
      <p:ext uri="{BB962C8B-B14F-4D97-AF65-F5344CB8AC3E}">
        <p14:creationId xmlns:p14="http://schemas.microsoft.com/office/powerpoint/2010/main" val="169011153"/>
      </p:ext>
    </p:extLst>
  </p:cSld>
  <p:clrMapOvr>
    <a:masterClrMapping/>
  </p:clrMapOvr>
</p:sld>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46201</TotalTime>
  <Words>1850</Words>
  <Application>Microsoft Office PowerPoint</Application>
  <PresentationFormat>On-screen Show (4:3)</PresentationFormat>
  <Paragraphs>128</Paragraphs>
  <Slides>40</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40</vt:i4>
      </vt:variant>
    </vt:vector>
  </HeadingPairs>
  <TitlesOfParts>
    <vt:vector size="46" baseType="lpstr">
      <vt:lpstr>Arial</vt:lpstr>
      <vt:lpstr>Calibri</vt:lpstr>
      <vt:lpstr>Garamond</vt:lpstr>
      <vt:lpstr>Wingdings</vt:lpstr>
      <vt:lpstr>Beam</vt:lpstr>
      <vt:lpstr>5_Stream</vt:lpstr>
      <vt:lpstr>     Problems in Misdemeanor Courts  Pre-Trial Justice: Reducing the Rate of Incarceration  Minority and Justice Commission Temple of Justice Olympia, Washington  May 25, 2016        </vt:lpstr>
      <vt:lpstr>PowerPoint Presentation</vt:lpstr>
      <vt:lpstr>Why Misdemeanors Matter</vt:lpstr>
      <vt:lpstr>Argersinger v. Hamlin, 407 U.S. 25, 34-35 (1972) </vt:lpstr>
      <vt:lpstr>PowerPoint Presentation</vt:lpstr>
      <vt:lpstr>1968: University of Washington Professor John M. Junker Wrote</vt:lpstr>
      <vt:lpstr>By court rule there is a right to counsel at first appearance hearings in Washington. </vt:lpstr>
      <vt:lpstr>By US Supreme Court decisions, there is a right to effective assistance in negotiating a plea, in the actual guilty plea, and at sentencing.</vt:lpstr>
      <vt:lpstr>By court rule, there is a right to a thorough inquiry before any waiver of counsel. </vt:lpstr>
      <vt:lpstr>  This rule is consistent with the US Supreme Court decision in Von Moltke v. Gilles in which the Court wrote that: </vt:lpstr>
      <vt:lpstr>Von Moltke v. Gillies  332 U.S. 708 (1948)</vt:lpstr>
      <vt:lpstr>   By US Supreme Court decision, there is a right to a knowing, voluntary, and intelligent waiver of counsel and a knowing, voluntary, and intelligent plea of guilty.</vt:lpstr>
      <vt:lpstr>PowerPoint Presentation</vt:lpstr>
      <vt:lpstr>PowerPoint Presentation</vt:lpstr>
      <vt:lpstr>Economic Penalties</vt:lpstr>
      <vt:lpstr>Other Consequences</vt:lpstr>
      <vt:lpstr>Other considerations…</vt:lpstr>
      <vt:lpstr>PowerPoint Presentation</vt:lpstr>
      <vt:lpstr>PowerPoint Presentation</vt:lpstr>
      <vt:lpstr>PowerPoint Presentation</vt:lpstr>
      <vt:lpstr>Having counsel is not just a formality</vt:lpstr>
      <vt:lpstr>PowerPoint Presentation</vt:lpstr>
      <vt:lpstr>Racial Disparity</vt:lpstr>
      <vt:lpstr>Why counsel is required at first appearances</vt:lpstr>
      <vt:lpstr>What’s wrong with not providing a lawyer?</vt:lpstr>
      <vt:lpstr>PowerPoint Presentation</vt:lpstr>
      <vt:lpstr>The Judges Recognize…</vt:lpstr>
      <vt:lpstr>PowerPoint Presentation</vt:lpstr>
      <vt:lpstr>PowerPoint Presentation</vt:lpstr>
      <vt:lpstr>PowerPoint Presentation</vt:lpstr>
      <vt:lpstr>PowerPoint Presentation</vt:lpstr>
      <vt:lpstr>Recommendation</vt:lpstr>
      <vt:lpstr>What Counsel Should Be Doing at These Hearings</vt:lpstr>
      <vt:lpstr>What Judges Can Do</vt:lpstr>
      <vt:lpstr>Washington State Bar Council on Public Defense Form</vt:lpstr>
      <vt:lpstr>Yelm, WA Municipal Court Judge’s observation after providing counsel </vt:lpstr>
      <vt:lpstr> Pasco, WA City Attorney Comments </vt:lpstr>
      <vt:lpstr>Spokane Municipal Defender Observations</vt:lpstr>
      <vt:lpstr>Spokane City Defender</vt:lpstr>
      <vt:lpstr>Conclusion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Misdemeanor Right to Counsel—When will they ever learn?  And how can staff lawyers persuade  their supervisors that the issue is worth fighting for?</dc:title>
  <dc:creator>Boruchowitz, Robert</dc:creator>
  <cp:lastModifiedBy>Smith, Stacy</cp:lastModifiedBy>
  <cp:revision>451</cp:revision>
  <cp:lastPrinted>2013-03-08T05:38:09Z</cp:lastPrinted>
  <dcterms:created xsi:type="dcterms:W3CDTF">2012-02-25T22:37:37Z</dcterms:created>
  <dcterms:modified xsi:type="dcterms:W3CDTF">2016-05-24T19:41:46Z</dcterms:modified>
</cp:coreProperties>
</file>