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2" r:id="rId3"/>
    <p:sldId id="257" r:id="rId4"/>
    <p:sldId id="338" r:id="rId5"/>
    <p:sldId id="344" r:id="rId6"/>
    <p:sldId id="353" r:id="rId7"/>
    <p:sldId id="343" r:id="rId8"/>
    <p:sldId id="346" r:id="rId9"/>
    <p:sldId id="340" r:id="rId10"/>
    <p:sldId id="347" r:id="rId11"/>
    <p:sldId id="313" r:id="rId12"/>
    <p:sldId id="350" r:id="rId13"/>
    <p:sldId id="348" r:id="rId14"/>
    <p:sldId id="288" r:id="rId15"/>
    <p:sldId id="351" r:id="rId16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4"/>
    <p:restoredTop sz="96959"/>
  </p:normalViewPr>
  <p:slideViewPr>
    <p:cSldViewPr snapToGrid="0" snapToObjects="1">
      <p:cViewPr varScale="1">
        <p:scale>
          <a:sx n="92" d="100"/>
          <a:sy n="92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dboerner\Dropbox\Personal\WashPrisonPop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dboerner\Dropbox\Personal\WashPrisonPop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dboerner\Dropbox\Personal\WashPrisonPop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73745229699002E-2"/>
          <c:y val="7.5526084449527797E-2"/>
          <c:w val="0.93422527897203"/>
          <c:h val="0.82081084402264803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0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9752114319"/>
          <c:y val="3.5766175201254198E-2"/>
          <c:w val="0.84206544181977205"/>
          <c:h val="0.77533583469851497"/>
        </c:manualLayout>
      </c:layout>
      <c:areaChart>
        <c:grouping val="stacked"/>
        <c:varyColors val="0"/>
        <c:ser>
          <c:idx val="0"/>
          <c:order val="0"/>
          <c:tx>
            <c:strRef>
              <c:f>'1990-Present All Crimes'!$C$1</c:f>
              <c:strCache>
                <c:ptCount val="1"/>
                <c:pt idx="0">
                  <c:v>Violent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'1990-Present All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All Crimes'!$C$2:$C$27</c:f>
              <c:numCache>
                <c:formatCode>General</c:formatCode>
                <c:ptCount val="26"/>
                <c:pt idx="0">
                  <c:v>98.4</c:v>
                </c:pt>
                <c:pt idx="1">
                  <c:v>93.2</c:v>
                </c:pt>
                <c:pt idx="2">
                  <c:v>117</c:v>
                </c:pt>
                <c:pt idx="3">
                  <c:v>117.2</c:v>
                </c:pt>
                <c:pt idx="4">
                  <c:v>135.30000000000001</c:v>
                </c:pt>
                <c:pt idx="5">
                  <c:v>129.30000000000001</c:v>
                </c:pt>
                <c:pt idx="6">
                  <c:v>135</c:v>
                </c:pt>
                <c:pt idx="7">
                  <c:v>143.30000000000001</c:v>
                </c:pt>
                <c:pt idx="8">
                  <c:v>154.80000000000001</c:v>
                </c:pt>
                <c:pt idx="9">
                  <c:v>155.9</c:v>
                </c:pt>
                <c:pt idx="10">
                  <c:v>159.1</c:v>
                </c:pt>
                <c:pt idx="11">
                  <c:v>164.4</c:v>
                </c:pt>
                <c:pt idx="12">
                  <c:v>168.6</c:v>
                </c:pt>
                <c:pt idx="13">
                  <c:v>166.9</c:v>
                </c:pt>
                <c:pt idx="14">
                  <c:v>179.5</c:v>
                </c:pt>
                <c:pt idx="15">
                  <c:v>183.1</c:v>
                </c:pt>
                <c:pt idx="16">
                  <c:v>185.2</c:v>
                </c:pt>
                <c:pt idx="17">
                  <c:v>195.6</c:v>
                </c:pt>
                <c:pt idx="18">
                  <c:v>200.4</c:v>
                </c:pt>
                <c:pt idx="19">
                  <c:v>198.2</c:v>
                </c:pt>
                <c:pt idx="20">
                  <c:v>198.5</c:v>
                </c:pt>
                <c:pt idx="21">
                  <c:v>198.8</c:v>
                </c:pt>
                <c:pt idx="22">
                  <c:v>191.6</c:v>
                </c:pt>
                <c:pt idx="23">
                  <c:v>185.6</c:v>
                </c:pt>
                <c:pt idx="24">
                  <c:v>189.6</c:v>
                </c:pt>
                <c:pt idx="25">
                  <c:v>193.5</c:v>
                </c:pt>
              </c:numCache>
            </c:numRef>
          </c:val>
        </c:ser>
        <c:ser>
          <c:idx val="1"/>
          <c:order val="1"/>
          <c:tx>
            <c:strRef>
              <c:f>'1990-Present All Crimes'!$D$1</c:f>
              <c:strCache>
                <c:ptCount val="1"/>
                <c:pt idx="0">
                  <c:v>Drug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dLbl>
              <c:idx val="0"/>
              <c:layout>
                <c:manualLayout>
                  <c:x val="0"/>
                  <c:y val="4.5351473922901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'1990-Present All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All Crimes'!$D$2:$D$27</c:f>
              <c:numCache>
                <c:formatCode>General</c:formatCode>
                <c:ptCount val="26"/>
                <c:pt idx="0">
                  <c:v>28.8</c:v>
                </c:pt>
                <c:pt idx="1">
                  <c:v>36.4</c:v>
                </c:pt>
                <c:pt idx="2">
                  <c:v>45.4</c:v>
                </c:pt>
                <c:pt idx="3">
                  <c:v>52</c:v>
                </c:pt>
                <c:pt idx="4">
                  <c:v>50.6</c:v>
                </c:pt>
                <c:pt idx="5">
                  <c:v>51.8</c:v>
                </c:pt>
                <c:pt idx="6">
                  <c:v>55.5</c:v>
                </c:pt>
                <c:pt idx="7">
                  <c:v>53.7</c:v>
                </c:pt>
                <c:pt idx="8">
                  <c:v>53.4</c:v>
                </c:pt>
                <c:pt idx="9">
                  <c:v>53.8</c:v>
                </c:pt>
                <c:pt idx="10">
                  <c:v>53</c:v>
                </c:pt>
                <c:pt idx="11">
                  <c:v>53.8</c:v>
                </c:pt>
                <c:pt idx="12">
                  <c:v>55.6</c:v>
                </c:pt>
                <c:pt idx="13">
                  <c:v>56.3</c:v>
                </c:pt>
                <c:pt idx="14">
                  <c:v>53.3</c:v>
                </c:pt>
                <c:pt idx="15">
                  <c:v>50.5</c:v>
                </c:pt>
                <c:pt idx="16">
                  <c:v>45.7</c:v>
                </c:pt>
                <c:pt idx="17">
                  <c:v>40.799999999999997</c:v>
                </c:pt>
                <c:pt idx="18">
                  <c:v>36.200000000000003</c:v>
                </c:pt>
                <c:pt idx="19">
                  <c:v>33.5</c:v>
                </c:pt>
                <c:pt idx="20">
                  <c:v>28</c:v>
                </c:pt>
                <c:pt idx="21">
                  <c:v>26.2</c:v>
                </c:pt>
                <c:pt idx="22">
                  <c:v>22.6</c:v>
                </c:pt>
                <c:pt idx="23">
                  <c:v>22.7</c:v>
                </c:pt>
                <c:pt idx="24">
                  <c:v>20.6</c:v>
                </c:pt>
                <c:pt idx="25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'1990-Present All Crimes'!$E$1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'1990-Present All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All Crimes'!$E$2:$E$27</c:f>
              <c:numCache>
                <c:formatCode>General</c:formatCode>
                <c:ptCount val="26"/>
                <c:pt idx="0">
                  <c:v>25.9</c:v>
                </c:pt>
                <c:pt idx="1">
                  <c:v>46.2</c:v>
                </c:pt>
                <c:pt idx="2">
                  <c:v>32.6</c:v>
                </c:pt>
                <c:pt idx="3">
                  <c:v>30.8</c:v>
                </c:pt>
                <c:pt idx="4">
                  <c:v>30.4</c:v>
                </c:pt>
                <c:pt idx="5">
                  <c:v>31</c:v>
                </c:pt>
                <c:pt idx="6">
                  <c:v>30.7</c:v>
                </c:pt>
                <c:pt idx="7">
                  <c:v>31.5</c:v>
                </c:pt>
                <c:pt idx="8">
                  <c:v>35.6</c:v>
                </c:pt>
                <c:pt idx="9">
                  <c:v>37.299999999999997</c:v>
                </c:pt>
                <c:pt idx="10">
                  <c:v>37.700000000000003</c:v>
                </c:pt>
                <c:pt idx="11">
                  <c:v>38.200000000000003</c:v>
                </c:pt>
                <c:pt idx="12">
                  <c:v>40.1</c:v>
                </c:pt>
                <c:pt idx="13">
                  <c:v>41.2</c:v>
                </c:pt>
                <c:pt idx="14">
                  <c:v>44.7</c:v>
                </c:pt>
                <c:pt idx="15">
                  <c:v>45.5</c:v>
                </c:pt>
                <c:pt idx="16">
                  <c:v>48</c:v>
                </c:pt>
                <c:pt idx="17">
                  <c:v>46.7</c:v>
                </c:pt>
                <c:pt idx="18">
                  <c:v>44.1</c:v>
                </c:pt>
                <c:pt idx="19">
                  <c:v>47.5</c:v>
                </c:pt>
                <c:pt idx="20">
                  <c:v>48</c:v>
                </c:pt>
                <c:pt idx="21">
                  <c:v>48.1</c:v>
                </c:pt>
                <c:pt idx="22">
                  <c:v>45.4</c:v>
                </c:pt>
                <c:pt idx="23">
                  <c:v>49</c:v>
                </c:pt>
                <c:pt idx="24">
                  <c:v>49.9</c:v>
                </c:pt>
                <c:pt idx="25">
                  <c:v>48.1</c:v>
                </c:pt>
              </c:numCache>
            </c:numRef>
          </c:val>
        </c:ser>
        <c:ser>
          <c:idx val="3"/>
          <c:order val="3"/>
          <c:tx>
            <c:strRef>
              <c:f>'1990-Present All Crimes'!$F$1</c:f>
              <c:strCache>
                <c:ptCount val="1"/>
                <c:pt idx="0">
                  <c:v>Other/Unknown</c:v>
                </c:pt>
              </c:strCache>
            </c:strRef>
          </c:tx>
          <c:spPr>
            <a:solidFill>
              <a:srgbClr val="9A0000"/>
            </a:soli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numRef>
              <c:f>'1990-Present All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All Crimes'!$F$2:$F$27</c:f>
              <c:numCache>
                <c:formatCode>General</c:formatCode>
                <c:ptCount val="26"/>
                <c:pt idx="0">
                  <c:v>2</c:v>
                </c:pt>
                <c:pt idx="1">
                  <c:v>2.1</c:v>
                </c:pt>
                <c:pt idx="2">
                  <c:v>1.6</c:v>
                </c:pt>
                <c:pt idx="3">
                  <c:v>1</c:v>
                </c:pt>
                <c:pt idx="4">
                  <c:v>2.4</c:v>
                </c:pt>
                <c:pt idx="5">
                  <c:v>2.5</c:v>
                </c:pt>
                <c:pt idx="6">
                  <c:v>2.7</c:v>
                </c:pt>
                <c:pt idx="7">
                  <c:v>3</c:v>
                </c:pt>
                <c:pt idx="8">
                  <c:v>3.4</c:v>
                </c:pt>
                <c:pt idx="9">
                  <c:v>3.2</c:v>
                </c:pt>
                <c:pt idx="10">
                  <c:v>3.5</c:v>
                </c:pt>
                <c:pt idx="11">
                  <c:v>6.2</c:v>
                </c:pt>
                <c:pt idx="12">
                  <c:v>10</c:v>
                </c:pt>
                <c:pt idx="13">
                  <c:v>10.8</c:v>
                </c:pt>
                <c:pt idx="14">
                  <c:v>13.6</c:v>
                </c:pt>
                <c:pt idx="15">
                  <c:v>10.9</c:v>
                </c:pt>
                <c:pt idx="16">
                  <c:v>13.4</c:v>
                </c:pt>
                <c:pt idx="17">
                  <c:v>28</c:v>
                </c:pt>
                <c:pt idx="18">
                  <c:v>14.6</c:v>
                </c:pt>
                <c:pt idx="19">
                  <c:v>5</c:v>
                </c:pt>
                <c:pt idx="20">
                  <c:v>10.7</c:v>
                </c:pt>
                <c:pt idx="21">
                  <c:v>9.3000000000000007</c:v>
                </c:pt>
                <c:pt idx="22">
                  <c:v>8.6</c:v>
                </c:pt>
                <c:pt idx="23">
                  <c:v>8.1</c:v>
                </c:pt>
                <c:pt idx="24">
                  <c:v>13.3</c:v>
                </c:pt>
                <c:pt idx="25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1">
                  <a:lumMod val="85000"/>
                  <a:alpha val="40000"/>
                </a:schemeClr>
              </a:solidFill>
              <a:round/>
            </a:ln>
            <a:effectLst/>
          </c:spPr>
        </c:dropLines>
        <c:axId val="121474432"/>
        <c:axId val="121478912"/>
      </c:areaChart>
      <c:catAx>
        <c:axId val="12147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78912"/>
        <c:crosses val="autoZero"/>
        <c:auto val="1"/>
        <c:lblAlgn val="ctr"/>
        <c:lblOffset val="100"/>
        <c:noMultiLvlLbl val="0"/>
      </c:catAx>
      <c:valAx>
        <c:axId val="1214789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Rate per 100K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74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l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'1990-Present Violent Crimes'!$B$1</c:f>
              <c:strCache>
                <c:ptCount val="1"/>
                <c:pt idx="0">
                  <c:v>Homicide</c:v>
                </c:pt>
              </c:strCache>
            </c:strRef>
          </c:tx>
          <c:spPr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dLbl>
              <c:idx val="0"/>
              <c:layout>
                <c:manualLayout>
                  <c:x val="1.4684287812041115E-3"/>
                  <c:y val="2.2371364653242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84287812041115E-3"/>
                  <c:y val="2.2371364653242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6857562408223E-3"/>
                  <c:y val="6.7114093959731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4742729306487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2.2371364653243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684287812041115E-3"/>
                  <c:y val="4.4742729306487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936857562408223E-3"/>
                  <c:y val="8.9485458612973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684287812041115E-3"/>
                  <c:y val="6.7114093959731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8.9485458612973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841766659467811E-17"/>
                  <c:y val="2.2371364653243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3841766659467811E-17"/>
                  <c:y val="-1.640547789489824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936857562408331E-3"/>
                  <c:y val="1.342281879194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936857562408223E-3"/>
                  <c:y val="1.118568232662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1.118568232662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4684287812041115E-3"/>
                  <c:y val="6.71140939597299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4684287812041115E-3"/>
                  <c:y val="1.118568232662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4684287812042193E-3"/>
                  <c:y val="8.9485458612973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468428781204004E-3"/>
                  <c:y val="1.118568232662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4684287812041115E-3"/>
                  <c:y val="8.9485458612974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0768353331893562E-16"/>
                  <c:y val="1.342281879194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0"/>
                  <c:y val="1.78970917225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1.4684287812041115E-3"/>
                  <c:y val="1.118568232662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1.4684287812041115E-3"/>
                  <c:y val="1.342281879194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0"/>
                  <c:y val="6.7114093959731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2.936857562408223E-3"/>
                  <c:y val="1.342281879194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'1990-Present Violent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Violent Crimes'!$B$2:$B$27</c:f>
              <c:numCache>
                <c:formatCode>General</c:formatCode>
                <c:ptCount val="26"/>
                <c:pt idx="0">
                  <c:v>24.6</c:v>
                </c:pt>
                <c:pt idx="1">
                  <c:v>24.6</c:v>
                </c:pt>
                <c:pt idx="2">
                  <c:v>28.5</c:v>
                </c:pt>
                <c:pt idx="3">
                  <c:v>29</c:v>
                </c:pt>
                <c:pt idx="4">
                  <c:v>29.8</c:v>
                </c:pt>
                <c:pt idx="5">
                  <c:v>31</c:v>
                </c:pt>
                <c:pt idx="6">
                  <c:v>32.5</c:v>
                </c:pt>
                <c:pt idx="7">
                  <c:v>31.8</c:v>
                </c:pt>
                <c:pt idx="8">
                  <c:v>34.4</c:v>
                </c:pt>
                <c:pt idx="9">
                  <c:v>31.1</c:v>
                </c:pt>
                <c:pt idx="10">
                  <c:v>33</c:v>
                </c:pt>
                <c:pt idx="11">
                  <c:v>36.700000000000003</c:v>
                </c:pt>
                <c:pt idx="12">
                  <c:v>36.700000000000003</c:v>
                </c:pt>
                <c:pt idx="13">
                  <c:v>35.200000000000003</c:v>
                </c:pt>
                <c:pt idx="14">
                  <c:v>35.200000000000003</c:v>
                </c:pt>
                <c:pt idx="15">
                  <c:v>36.6</c:v>
                </c:pt>
                <c:pt idx="16">
                  <c:v>36.299999999999997</c:v>
                </c:pt>
                <c:pt idx="17">
                  <c:v>34</c:v>
                </c:pt>
                <c:pt idx="18">
                  <c:v>37.299999999999997</c:v>
                </c:pt>
                <c:pt idx="19">
                  <c:v>38.200000000000003</c:v>
                </c:pt>
                <c:pt idx="20">
                  <c:v>39.200000000000003</c:v>
                </c:pt>
                <c:pt idx="21">
                  <c:v>40.4</c:v>
                </c:pt>
                <c:pt idx="22">
                  <c:v>39.5</c:v>
                </c:pt>
                <c:pt idx="23">
                  <c:v>38.299999999999997</c:v>
                </c:pt>
                <c:pt idx="24">
                  <c:v>36.1</c:v>
                </c:pt>
                <c:pt idx="25">
                  <c:v>40.700000000000003</c:v>
                </c:pt>
              </c:numCache>
            </c:numRef>
          </c:val>
        </c:ser>
        <c:ser>
          <c:idx val="1"/>
          <c:order val="1"/>
          <c:tx>
            <c:strRef>
              <c:f>'1990-Present Violent Crimes'!$C$1</c:f>
              <c:strCache>
                <c:ptCount val="1"/>
                <c:pt idx="0">
                  <c:v>Sex</c:v>
                </c:pt>
              </c:strCache>
            </c:strRef>
          </c:tx>
          <c:spPr>
            <a:gradFill>
              <a:gsLst>
                <a:gs pos="100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'1990-Present Violent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Violent Crimes'!$C$2:$C$27</c:f>
              <c:numCache>
                <c:formatCode>General</c:formatCode>
                <c:ptCount val="26"/>
                <c:pt idx="0">
                  <c:v>35.1</c:v>
                </c:pt>
                <c:pt idx="1">
                  <c:v>39.4</c:v>
                </c:pt>
                <c:pt idx="2">
                  <c:v>43.5</c:v>
                </c:pt>
                <c:pt idx="3">
                  <c:v>45.8</c:v>
                </c:pt>
                <c:pt idx="4">
                  <c:v>47.9</c:v>
                </c:pt>
                <c:pt idx="5">
                  <c:v>52.2</c:v>
                </c:pt>
                <c:pt idx="6">
                  <c:v>53.1</c:v>
                </c:pt>
                <c:pt idx="7">
                  <c:v>54.1</c:v>
                </c:pt>
                <c:pt idx="8">
                  <c:v>55.8</c:v>
                </c:pt>
                <c:pt idx="9">
                  <c:v>53.6</c:v>
                </c:pt>
                <c:pt idx="10">
                  <c:v>51.5</c:v>
                </c:pt>
                <c:pt idx="11">
                  <c:v>50.8</c:v>
                </c:pt>
                <c:pt idx="12">
                  <c:v>50</c:v>
                </c:pt>
                <c:pt idx="13">
                  <c:v>49.7</c:v>
                </c:pt>
                <c:pt idx="14">
                  <c:v>50.5</c:v>
                </c:pt>
                <c:pt idx="15">
                  <c:v>51.1</c:v>
                </c:pt>
                <c:pt idx="16">
                  <c:v>51.3</c:v>
                </c:pt>
                <c:pt idx="17">
                  <c:v>48.1</c:v>
                </c:pt>
                <c:pt idx="18">
                  <c:v>56.4</c:v>
                </c:pt>
                <c:pt idx="19">
                  <c:v>58.1</c:v>
                </c:pt>
                <c:pt idx="20">
                  <c:v>58.7</c:v>
                </c:pt>
                <c:pt idx="21">
                  <c:v>57.3</c:v>
                </c:pt>
                <c:pt idx="22">
                  <c:v>55</c:v>
                </c:pt>
                <c:pt idx="23">
                  <c:v>53.1</c:v>
                </c:pt>
                <c:pt idx="24">
                  <c:v>52.3</c:v>
                </c:pt>
                <c:pt idx="25">
                  <c:v>53.5</c:v>
                </c:pt>
              </c:numCache>
            </c:numRef>
          </c:val>
        </c:ser>
        <c:ser>
          <c:idx val="2"/>
          <c:order val="2"/>
          <c:tx>
            <c:strRef>
              <c:f>'1990-Present Violent Crimes'!$D$1</c:f>
              <c:strCache>
                <c:ptCount val="1"/>
                <c:pt idx="0">
                  <c:v>Robbery</c:v>
                </c:pt>
              </c:strCache>
            </c:strRef>
          </c:tx>
          <c:spPr>
            <a:solidFill>
              <a:srgbClr val="9A0000"/>
            </a:soli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'1990-Present Violent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Violent Crimes'!$D$2:$D$27</c:f>
              <c:numCache>
                <c:formatCode>General</c:formatCode>
                <c:ptCount val="26"/>
                <c:pt idx="0">
                  <c:v>22.5</c:v>
                </c:pt>
                <c:pt idx="1">
                  <c:v>24.8</c:v>
                </c:pt>
                <c:pt idx="2">
                  <c:v>17.399999999999999</c:v>
                </c:pt>
                <c:pt idx="3">
                  <c:v>24.2</c:v>
                </c:pt>
                <c:pt idx="4">
                  <c:v>23</c:v>
                </c:pt>
                <c:pt idx="5">
                  <c:v>22.9</c:v>
                </c:pt>
                <c:pt idx="6">
                  <c:v>22.9</c:v>
                </c:pt>
                <c:pt idx="7">
                  <c:v>23.1</c:v>
                </c:pt>
                <c:pt idx="8">
                  <c:v>24.4</c:v>
                </c:pt>
                <c:pt idx="9">
                  <c:v>25.2</c:v>
                </c:pt>
                <c:pt idx="10">
                  <c:v>25.7</c:v>
                </c:pt>
                <c:pt idx="11">
                  <c:v>25.3</c:v>
                </c:pt>
                <c:pt idx="12">
                  <c:v>26.4</c:v>
                </c:pt>
                <c:pt idx="13">
                  <c:v>25.1</c:v>
                </c:pt>
                <c:pt idx="14">
                  <c:v>26.4</c:v>
                </c:pt>
                <c:pt idx="15">
                  <c:v>27.1</c:v>
                </c:pt>
                <c:pt idx="16">
                  <c:v>26.2</c:v>
                </c:pt>
                <c:pt idx="17">
                  <c:v>25.5</c:v>
                </c:pt>
                <c:pt idx="18">
                  <c:v>27.2</c:v>
                </c:pt>
                <c:pt idx="19">
                  <c:v>30.4</c:v>
                </c:pt>
                <c:pt idx="20">
                  <c:v>28.8</c:v>
                </c:pt>
                <c:pt idx="21">
                  <c:v>28.7</c:v>
                </c:pt>
                <c:pt idx="22">
                  <c:v>27.8</c:v>
                </c:pt>
                <c:pt idx="23">
                  <c:v>27.9</c:v>
                </c:pt>
                <c:pt idx="24">
                  <c:v>25.5</c:v>
                </c:pt>
                <c:pt idx="25">
                  <c:v>26.1</c:v>
                </c:pt>
              </c:numCache>
            </c:numRef>
          </c:val>
        </c:ser>
        <c:ser>
          <c:idx val="3"/>
          <c:order val="3"/>
          <c:tx>
            <c:strRef>
              <c:f>'1990-Present Violent Crimes'!$E$1</c:f>
              <c:strCache>
                <c:ptCount val="1"/>
                <c:pt idx="0">
                  <c:v>Assault</c:v>
                </c:pt>
              </c:strCache>
            </c:strRef>
          </c:tx>
          <c:spPr>
            <a:gradFill>
              <a:gsLst>
                <a:gs pos="100000">
                  <a:schemeClr val="accent4"/>
                </a:gs>
                <a:gs pos="0">
                  <a:schemeClr val="accent4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'1990-Present Violent Crimes'!$A$2:$A$27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'1990-Present Violent Crimes'!$E$2:$E$27</c:f>
              <c:numCache>
                <c:formatCode>General</c:formatCode>
                <c:ptCount val="26"/>
                <c:pt idx="0">
                  <c:v>14.2</c:v>
                </c:pt>
                <c:pt idx="1">
                  <c:v>12</c:v>
                </c:pt>
                <c:pt idx="2">
                  <c:v>25.3</c:v>
                </c:pt>
                <c:pt idx="3">
                  <c:v>17.2</c:v>
                </c:pt>
                <c:pt idx="4">
                  <c:v>17.5</c:v>
                </c:pt>
                <c:pt idx="5">
                  <c:v>20.8</c:v>
                </c:pt>
                <c:pt idx="6">
                  <c:v>23.9</c:v>
                </c:pt>
                <c:pt idx="7">
                  <c:v>29.9</c:v>
                </c:pt>
                <c:pt idx="8">
                  <c:v>36.799999999999997</c:v>
                </c:pt>
                <c:pt idx="9">
                  <c:v>40.299999999999997</c:v>
                </c:pt>
                <c:pt idx="10">
                  <c:v>43</c:v>
                </c:pt>
                <c:pt idx="11">
                  <c:v>45.1</c:v>
                </c:pt>
                <c:pt idx="12">
                  <c:v>46.5</c:v>
                </c:pt>
                <c:pt idx="13">
                  <c:v>46</c:v>
                </c:pt>
                <c:pt idx="14">
                  <c:v>53.8</c:v>
                </c:pt>
                <c:pt idx="15">
                  <c:v>57.5</c:v>
                </c:pt>
                <c:pt idx="16">
                  <c:v>58</c:v>
                </c:pt>
                <c:pt idx="17">
                  <c:v>60</c:v>
                </c:pt>
                <c:pt idx="18">
                  <c:v>64.8</c:v>
                </c:pt>
                <c:pt idx="19">
                  <c:v>66.400000000000006</c:v>
                </c:pt>
                <c:pt idx="20">
                  <c:v>61.8</c:v>
                </c:pt>
                <c:pt idx="21">
                  <c:v>63.1</c:v>
                </c:pt>
                <c:pt idx="22">
                  <c:v>60.7</c:v>
                </c:pt>
                <c:pt idx="23">
                  <c:v>62</c:v>
                </c:pt>
                <c:pt idx="24">
                  <c:v>62.4</c:v>
                </c:pt>
                <c:pt idx="25">
                  <c:v>63.7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1">
                  <a:lumMod val="85000"/>
                  <a:alpha val="40000"/>
                </a:schemeClr>
              </a:solidFill>
              <a:round/>
            </a:ln>
            <a:effectLst/>
          </c:spPr>
        </c:dropLines>
        <c:axId val="121980888"/>
        <c:axId val="121981272"/>
      </c:areaChart>
      <c:catAx>
        <c:axId val="12198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81272"/>
        <c:crosses val="autoZero"/>
        <c:auto val="1"/>
        <c:lblAlgn val="ctr"/>
        <c:lblOffset val="100"/>
        <c:noMultiLvlLbl val="0"/>
      </c:catAx>
      <c:valAx>
        <c:axId val="12198127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808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l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7">
  <cs:axisTitle>
    <cs:lnRef idx="0"/>
    <cs:fillRef idx="0"/>
    <cs:effectRef idx="0"/>
    <cs:fontRef idx="minor">
      <a:schemeClr val="lt1">
        <a:lumMod val="8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75" cap="flat" cmpd="sng" algn="ctr">
        <a:solidFill>
          <a:schemeClr val="lt1">
            <a:lumMod val="75000"/>
          </a:schemeClr>
        </a:solidFill>
        <a:round/>
        <a:headEnd type="none" w="sm" len="sm"/>
        <a:tailEnd type="none" w="sm" len="sm"/>
      </a:ln>
    </cs:spPr>
    <cs:defRPr sz="900" b="1" kern="1200" cap="all" baseline="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lt1">
            <a:lumMod val="7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85000"/>
      </a:schemeClr>
    </cs:fontRef>
    <cs:spPr>
      <a:solidFill>
        <a:schemeClr val="dk1">
          <a:lumMod val="65000"/>
          <a:lumOff val="35000"/>
        </a:schemeClr>
      </a:solidFill>
      <a:ln>
        <a:solidFill>
          <a:schemeClr val="lt1">
            <a:lumMod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50000"/>
      </a:schemeClr>
    </cs:fontRef>
    <cs:spPr>
      <a:ln w="9525">
        <a:solidFill>
          <a:schemeClr val="lt1">
            <a:lumMod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prstDash val="sysDot"/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6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bg1">
        <a:lumMod val="85000"/>
      </a:schemeClr>
    </cs:fontRef>
    <cs:spPr>
      <a:ln w="19050" cap="flat" cmpd="sng" algn="ctr">
        <a:solidFill>
          <a:schemeClr val="bg1">
            <a:lumMod val="85000"/>
          </a:schemeClr>
        </a:solidFill>
        <a:round/>
        <a:headEnd type="none" w="sm" len="sm"/>
        <a:tailEnd type="none" w="sm" len="sm"/>
      </a:ln>
    </cs:spPr>
    <cs:defRPr sz="900" b="1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lt1">
        <a:lumMod val="8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77">
  <cs:axisTitle>
    <cs:lnRef idx="0"/>
    <cs:fillRef idx="0"/>
    <cs:effectRef idx="0"/>
    <cs:fontRef idx="minor">
      <a:schemeClr val="lt1">
        <a:lumMod val="8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75" cap="flat" cmpd="sng" algn="ctr">
        <a:solidFill>
          <a:schemeClr val="lt1">
            <a:lumMod val="75000"/>
          </a:schemeClr>
        </a:solidFill>
        <a:round/>
        <a:headEnd type="none" w="sm" len="sm"/>
        <a:tailEnd type="none" w="sm" len="sm"/>
      </a:ln>
    </cs:spPr>
    <cs:defRPr sz="900" b="1" kern="1200" cap="all" baseline="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lt1">
            <a:lumMod val="7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85000"/>
      </a:schemeClr>
    </cs:fontRef>
    <cs:spPr>
      <a:solidFill>
        <a:schemeClr val="dk1">
          <a:lumMod val="65000"/>
          <a:lumOff val="35000"/>
        </a:schemeClr>
      </a:solidFill>
      <a:ln>
        <a:solidFill>
          <a:schemeClr val="lt1">
            <a:lumMod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50000"/>
      </a:schemeClr>
    </cs:fontRef>
    <cs:spPr>
      <a:ln w="9525">
        <a:solidFill>
          <a:schemeClr val="lt1">
            <a:lumMod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prstDash val="sysDot"/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6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bg1">
        <a:lumMod val="85000"/>
      </a:schemeClr>
    </cs:fontRef>
    <cs:spPr>
      <a:ln w="19050" cap="flat" cmpd="sng" algn="ctr">
        <a:solidFill>
          <a:schemeClr val="bg1">
            <a:lumMod val="85000"/>
          </a:schemeClr>
        </a:solidFill>
        <a:round/>
        <a:headEnd type="none" w="sm" len="sm"/>
        <a:tailEnd type="none" w="sm" len="sm"/>
      </a:ln>
    </cs:spPr>
    <cs:defRPr sz="900" b="1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lt1">
        <a:lumMod val="8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smtClean="0"/>
              <a:t>4/5/2016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3953921-F403-4C6A-9915-87C761140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24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smtClean="0"/>
              <a:t>4/5/2016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D90466D-2DF1-9B41-B0E2-055A5A9CC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76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2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6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3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8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65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2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7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DE6118-2437-4B30-8E3C-4D2BE6020583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58245" y="191806"/>
            <a:ext cx="8778926" cy="657280"/>
          </a:xfrm>
          <a:prstGeom prst="rect">
            <a:avLst/>
          </a:prstGeom>
          <a:solidFill>
            <a:srgbClr val="FFFFFF"/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02" y="994302"/>
            <a:ext cx="8550327" cy="503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1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790" y="1569027"/>
            <a:ext cx="7408718" cy="24636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Washington</a:t>
            </a:r>
            <a:br>
              <a:rPr lang="en-US" sz="3200" dirty="0" smtClean="0"/>
            </a:br>
            <a:r>
              <a:rPr lang="en-US" sz="3200" dirty="0" smtClean="0"/>
              <a:t>in the </a:t>
            </a:r>
            <a:br>
              <a:rPr lang="en-US" sz="3200" dirty="0" smtClean="0"/>
            </a:br>
            <a:r>
              <a:rPr lang="en-US" sz="3200" dirty="0" smtClean="0"/>
              <a:t>era of “Mass Incarceration”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980" y="4352543"/>
            <a:ext cx="5938040" cy="1601447"/>
          </a:xfrm>
        </p:spPr>
        <p:txBody>
          <a:bodyPr>
            <a:normAutofit/>
          </a:bodyPr>
          <a:lstStyle/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David Boerner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Professor of Law Emeritus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Seattle University School of Law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Stacy Smith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Program </a:t>
            </a:r>
            <a:r>
              <a:rPr lang="en-US" dirty="0" smtClean="0">
                <a:solidFill>
                  <a:schemeClr val="bg2"/>
                </a:solidFill>
              </a:rPr>
              <a:t>Manager</a:t>
            </a: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/>
                </a:solidFill>
              </a:rPr>
              <a:t>Washington State Minority and Justice Commission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policy changes:</a:t>
            </a:r>
            <a:br>
              <a:rPr lang="en-US" dirty="0" smtClean="0"/>
            </a:br>
            <a:r>
              <a:rPr lang="en-US" dirty="0" smtClean="0"/>
              <a:t>“War on drugs” comes to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1987: </a:t>
            </a:r>
          </a:p>
          <a:p>
            <a:pPr lvl="1"/>
            <a:r>
              <a:rPr lang="en-US" sz="2800" dirty="0" smtClean="0"/>
              <a:t>First time offender waiver (FTOW) abolished</a:t>
            </a:r>
          </a:p>
          <a:p>
            <a:r>
              <a:rPr lang="en-US" sz="3200" dirty="0" smtClean="0"/>
              <a:t>1989: </a:t>
            </a:r>
          </a:p>
          <a:p>
            <a:pPr lvl="1"/>
            <a:r>
              <a:rPr lang="en-US" sz="2800" dirty="0" smtClean="0"/>
              <a:t>Increase sentence length </a:t>
            </a:r>
          </a:p>
          <a:p>
            <a:pPr lvl="1"/>
            <a:r>
              <a:rPr lang="en-US" sz="2800" dirty="0" smtClean="0"/>
              <a:t>Multiple scoring of prior offenses</a:t>
            </a:r>
          </a:p>
          <a:p>
            <a:pPr lvl="1"/>
            <a:r>
              <a:rPr lang="en-US" sz="2800" dirty="0" smtClean="0"/>
              <a:t>School zone enhancement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Prison Population by </a:t>
            </a:r>
            <a:r>
              <a:rPr lang="en-US" dirty="0" smtClean="0"/>
              <a:t>Crime type 1990-2015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022141"/>
              </p:ext>
            </p:extLst>
          </p:nvPr>
        </p:nvGraphicFramePr>
        <p:xfrm>
          <a:off x="261458" y="1048099"/>
          <a:ext cx="857250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5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Revised 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1991: </a:t>
            </a:r>
          </a:p>
          <a:p>
            <a:pPr lvl="1"/>
            <a:r>
              <a:rPr lang="en-US" sz="2800" dirty="0" smtClean="0"/>
              <a:t>Community Protection Task Force – increased sentence length for sex offenses</a:t>
            </a:r>
          </a:p>
          <a:p>
            <a:r>
              <a:rPr lang="en-US" sz="3200" dirty="0" smtClean="0"/>
              <a:t>1993: </a:t>
            </a:r>
          </a:p>
          <a:p>
            <a:pPr lvl="1"/>
            <a:r>
              <a:rPr lang="en-US" sz="2800" dirty="0" smtClean="0"/>
              <a:t>“3 Strikes” Initiative 593</a:t>
            </a:r>
          </a:p>
          <a:p>
            <a:r>
              <a:rPr lang="en-US" sz="3200" dirty="0" smtClean="0"/>
              <a:t>1995:  </a:t>
            </a:r>
          </a:p>
          <a:p>
            <a:pPr lvl="1"/>
            <a:r>
              <a:rPr lang="en-US" sz="2800" dirty="0" smtClean="0"/>
              <a:t>“Hard Time for Armed Crime” Initiative 159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38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2003:</a:t>
            </a:r>
          </a:p>
          <a:p>
            <a:pPr lvl="1"/>
            <a:r>
              <a:rPr lang="en-US" sz="2800" dirty="0" smtClean="0"/>
              <a:t>Drug grid adopted</a:t>
            </a:r>
          </a:p>
          <a:p>
            <a:pPr lvl="1"/>
            <a:r>
              <a:rPr lang="en-US" sz="2800" dirty="0" smtClean="0"/>
              <a:t>Sentence length decreased </a:t>
            </a:r>
          </a:p>
          <a:p>
            <a:pPr lvl="1"/>
            <a:r>
              <a:rPr lang="en-US" sz="2800" dirty="0" smtClean="0"/>
              <a:t>Multiple scoring of prior offenses eliminated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4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Violent crimes </a:t>
            </a:r>
            <a:r>
              <a:rPr lang="en-US" dirty="0" smtClean="0"/>
              <a:t>1990-2015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623593"/>
              </p:ext>
            </p:extLst>
          </p:nvPr>
        </p:nvGraphicFramePr>
        <p:xfrm>
          <a:off x="223358" y="978477"/>
          <a:ext cx="86487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1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4518" y="657006"/>
            <a:ext cx="3114964" cy="47450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4463" y="6057900"/>
            <a:ext cx="859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Professor Boerner with questions about this material at (253)709-1181.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807523"/>
            <a:ext cx="7246620" cy="3242955"/>
          </a:xfrm>
        </p:spPr>
        <p:txBody>
          <a:bodyPr>
            <a:noAutofit/>
          </a:bodyPr>
          <a:lstStyle/>
          <a:p>
            <a:r>
              <a:rPr lang="en-US" sz="7200" dirty="0" smtClean="0"/>
              <a:t>18, 445 Inmates in 2015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829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2015: all inmates by Crime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513337"/>
              </p:ext>
            </p:extLst>
          </p:nvPr>
        </p:nvGraphicFramePr>
        <p:xfrm>
          <a:off x="158245" y="924791"/>
          <a:ext cx="8778925" cy="577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403" y="992114"/>
            <a:ext cx="8791194" cy="57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2015: Violent </a:t>
            </a:r>
            <a:r>
              <a:rPr lang="en-US" dirty="0"/>
              <a:t>crimes by type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03" y="980936"/>
            <a:ext cx="8614395" cy="56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are sentences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45" y="1188639"/>
            <a:ext cx="8559526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Race/ethnicity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199636"/>
              </p:ext>
            </p:extLst>
          </p:nvPr>
        </p:nvGraphicFramePr>
        <p:xfrm>
          <a:off x="1286741" y="993775"/>
          <a:ext cx="6570519" cy="3235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90173"/>
                <a:gridCol w="2306250"/>
                <a:gridCol w="207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 Inmates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 Population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Asian/Pacific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1981:</a:t>
            </a:r>
          </a:p>
          <a:p>
            <a:pPr lvl="1"/>
            <a:r>
              <a:rPr lang="en-US" sz="2800" dirty="0" smtClean="0"/>
              <a:t>“Emphasize confinement for the violent offender and alternatives to total confinement for the non-violent offenders.” </a:t>
            </a:r>
          </a:p>
          <a:p>
            <a:pPr marL="0" indent="0">
              <a:buNone/>
            </a:pPr>
            <a:r>
              <a:rPr lang="en-US" sz="3200" dirty="0" smtClean="0"/>
              <a:t>				</a:t>
            </a:r>
            <a:r>
              <a:rPr lang="en-US" sz="2800" dirty="0" smtClean="0"/>
              <a:t>RCW 9.94A.040(5)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7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Violent Offenses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02" y="1144654"/>
            <a:ext cx="8614395" cy="48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Nonviolent offenses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1" y="1147687"/>
            <a:ext cx="8888738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Custom 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0098D0"/>
      </a:accent1>
      <a:accent2>
        <a:srgbClr val="C96731"/>
      </a:accent2>
      <a:accent3>
        <a:srgbClr val="A0988C"/>
      </a:accent3>
      <a:accent4>
        <a:srgbClr val="F6A21D"/>
      </a:accent4>
      <a:accent5>
        <a:srgbClr val="87795D"/>
      </a:accent5>
      <a:accent6>
        <a:srgbClr val="A0988C"/>
      </a:accent6>
      <a:hlink>
        <a:srgbClr val="00B0F0"/>
      </a:hlink>
      <a:folHlink>
        <a:srgbClr val="F6A21D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936</TotalTime>
  <Words>243</Words>
  <Application>Microsoft Office PowerPoint</Application>
  <PresentationFormat>On-screen Show (4:3)</PresentationFormat>
  <Paragraphs>93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Parcel</vt:lpstr>
      <vt:lpstr>Washington in the  era of “Mass Incarceration”</vt:lpstr>
      <vt:lpstr>18, 445 Inmates in 2015</vt:lpstr>
      <vt:lpstr>2015: all inmates by Crime</vt:lpstr>
      <vt:lpstr>2015: Violent crimes by type</vt:lpstr>
      <vt:lpstr>How long are sentences</vt:lpstr>
      <vt:lpstr>2014 Race/ethnicity</vt:lpstr>
      <vt:lpstr>Legislative policy</vt:lpstr>
      <vt:lpstr>Violent Offenses </vt:lpstr>
      <vt:lpstr>Nonviolent offenses</vt:lpstr>
      <vt:lpstr>Legislative policy changes: “War on drugs” comes to Washington</vt:lpstr>
      <vt:lpstr>Prison Population by Crime type 1990-2015</vt:lpstr>
      <vt:lpstr>Revised public policy</vt:lpstr>
      <vt:lpstr>Legislative Policy</vt:lpstr>
      <vt:lpstr>Violent crimes 1990-2015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prison population presentation</dc:title>
  <dc:creator>Microsoft Office User</dc:creator>
  <cp:lastModifiedBy>Smith, Stacy</cp:lastModifiedBy>
  <cp:revision>116</cp:revision>
  <cp:lastPrinted>2016-03-29T17:05:03Z</cp:lastPrinted>
  <dcterms:created xsi:type="dcterms:W3CDTF">2016-03-15T18:12:37Z</dcterms:created>
  <dcterms:modified xsi:type="dcterms:W3CDTF">2016-05-31T17:52:07Z</dcterms:modified>
</cp:coreProperties>
</file>